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sldIdLst>
    <p:sldId id="256" r:id="rId2"/>
    <p:sldId id="261" r:id="rId3"/>
    <p:sldId id="295" r:id="rId4"/>
    <p:sldId id="257" r:id="rId5"/>
    <p:sldId id="273" r:id="rId6"/>
    <p:sldId id="293" r:id="rId7"/>
    <p:sldId id="270" r:id="rId8"/>
    <p:sldId id="292" r:id="rId9"/>
    <p:sldId id="291" r:id="rId10"/>
    <p:sldId id="290" r:id="rId11"/>
    <p:sldId id="294" r:id="rId12"/>
    <p:sldId id="269" r:id="rId13"/>
    <p:sldId id="272" r:id="rId14"/>
    <p:sldId id="258" r:id="rId15"/>
    <p:sldId id="260" r:id="rId16"/>
    <p:sldId id="288" r:id="rId17"/>
    <p:sldId id="296" r:id="rId18"/>
    <p:sldId id="259" r:id="rId19"/>
    <p:sldId id="289" r:id="rId20"/>
    <p:sldId id="274" r:id="rId21"/>
    <p:sldId id="276" r:id="rId22"/>
    <p:sldId id="275" r:id="rId23"/>
    <p:sldId id="277" r:id="rId24"/>
    <p:sldId id="301" r:id="rId25"/>
    <p:sldId id="285" r:id="rId26"/>
    <p:sldId id="286" r:id="rId27"/>
    <p:sldId id="267" r:id="rId28"/>
    <p:sldId id="266" r:id="rId29"/>
    <p:sldId id="279" r:id="rId30"/>
    <p:sldId id="297" r:id="rId31"/>
    <p:sldId id="298" r:id="rId32"/>
    <p:sldId id="268" r:id="rId33"/>
    <p:sldId id="299" r:id="rId34"/>
    <p:sldId id="284" r:id="rId35"/>
    <p:sldId id="287" r:id="rId36"/>
    <p:sldId id="30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E1"/>
    <a:srgbClr val="FDB525"/>
    <a:srgbClr val="222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F129B-DC99-4548-9C24-A7801BD23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A7091C-19B3-4555-81DB-DCE12596B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DABC4-8A8F-45F6-B2DF-E8EAC1EF5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3768E-BEE4-4394-B575-41C575276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4B3D2-E754-4203-8B8E-406D513AE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3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9BD1A-4B0B-4455-94F9-E355C4C3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E85AD-0E0F-4FE9-9725-7FDD8C253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DB3A8-0D12-4245-B806-79F37899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C1E77-0AA7-4AF9-814E-7A15AA37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0C76E-7847-4009-B958-8F489A2DD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34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36C323-5653-47A2-BCFF-24B5EA2850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5BB6EE-9CCF-49FD-A0BF-0EC9150D2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72A6A-1218-4ABE-88E0-B32CA7FF7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50722-D499-4353-B6A2-9C1C956F0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8D04B-AB3A-42DF-9A57-FBE2D1D15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28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9D329-0660-47F0-8BA7-E1E6A5AF8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187BC-34AD-4365-9E18-D76B7060D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C2689-08D1-4C74-9D50-2A4481259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E952C-053A-4096-AF93-7EF367E9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81818-C48A-4E3C-94F4-9026D8381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15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9D720-9E23-47B1-94EA-A6A3EF89A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73FEE-6585-43B8-965E-B244DF342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C6488-45DD-4833-A019-9675060D2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03715-955F-4478-AD12-334677681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9DB4F-41F9-4343-ABDD-8CDCEE10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55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0ABD4-55A6-4921-A208-1DD94BFCD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D03BC-4252-4FA6-A920-76959C0A32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380DB-A99A-4859-9820-4260DFA53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1C8DEB-A515-48F1-A043-67441C88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31AC35-62F5-41C2-8A39-7FBA21C32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0DC46-AC52-4C54-9386-E6AF626D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33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69CA5-EC7B-41B4-82E4-8211A05AE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06AEB-E53B-4EA5-AB4D-CFE650398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D8889-ADC8-4898-9D59-1D2781889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1C4BA0-8C07-4922-994F-AE900711F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DB096-24E9-4E83-BAF1-99F013BB7A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93A7F7-82FB-4852-995D-6DC1687CC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698E9A-D6A1-4D73-AF4F-4266CF5E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7B2838-C5FB-4936-BC0B-98CA99C69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70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74729-595D-4E8C-A23D-D25089E25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1DCAE8-FE3B-45C8-938E-8750BCFAD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E951F-DA79-4BEB-A718-A43B463A7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0EF913-010F-413E-860E-C6C23D831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8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30ED0B-276D-40A0-BD69-26CE91EF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C74A3D-1897-4625-8398-2885F3E8A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F835A-A211-44BD-B5D4-351AB63E7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22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0055A-FA29-42D5-A096-C513AFAEE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8EC42-22B7-4184-A8FC-D17B7CFE7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C8960-D128-4DF5-B861-134499327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CAE6FF-C12F-4954-9C26-F1231521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8CC57-A2EA-4061-98CF-937154C90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807065-B179-4226-B2D0-22F4FCD6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41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3A87-3047-4A78-A3FA-9A61CA7B9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0E92F5-CB0E-4ED3-A56A-E83A4E3B51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8FD33-DC2B-4BA9-A8F2-8C1C05A8BD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BB9E0-DE63-4862-8EE0-B5515AB81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3ED0E-52EB-4EC8-945E-B6B8AACC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C133E-2246-48DA-AED8-369CD7783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59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215ACB-E7D6-46E9-B432-84F4CD006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C79807-8A30-41F9-86E4-DE20D00FC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0A24A-24FE-4E18-BD09-906B1078C3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AACC7-3B3F-47D1-959A-EF58926E955E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D1A7C-FFA1-4848-A71B-E73B8BC0F8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51A3C-9E89-4FEA-AD85-9A9DE0D44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2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liveowyn.com/lp/the-cleanest-protein-shake/?utm_source=facebook.com&amp;utm_medium=paidsocial&amp;utm_campaign=mofu&amp;utm_content=email&amp;fbclid=IwAR0wk6xBzYSi58e1PNWHtkKCfGTMXRQXCz8mmFPs0MILVmOA1-lq3dhVT2Q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vm.tiktok.com/ZMdVUkVch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vm.tiktok.com/ZMdVUe5jY" TargetMode="External"/><Relationship Id="rId5" Type="http://schemas.openxmlformats.org/officeDocument/2006/relationships/hyperlink" Target="https://vm.tiktok.com/ZMdVUdWqu" TargetMode="External"/><Relationship Id="rId4" Type="http://schemas.openxmlformats.org/officeDocument/2006/relationships/hyperlink" Target="https://vm.tiktok.com/ZMdVURHrr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16.png"/><Relationship Id="rId5" Type="http://schemas.microsoft.com/office/2007/relationships/media" Target="../media/media4.mp4"/><Relationship Id="rId10" Type="http://schemas.openxmlformats.org/officeDocument/2006/relationships/image" Target="../media/image15.png"/><Relationship Id="rId4" Type="http://schemas.openxmlformats.org/officeDocument/2006/relationships/video" Target="../media/media3.mp4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playlist/1wzNnVGUXojq2pflf64jPo?si=d9de6953a9fb462a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playlist/1RvOIDRUzLo0aPp01rAhVp?si=70d06d058de94ecc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playlist/1aqiIp5OzlynrXXZgK3sqp?si=02b2963c2ba94396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playlist/5KzbbsWLWTIROOI0E5OYbs?si=7213707b84934d5a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counter&#10;&#10;Description automatically generated">
            <a:extLst>
              <a:ext uri="{FF2B5EF4-FFF2-40B4-BE49-F238E27FC236}">
                <a16:creationId xmlns:a16="http://schemas.microsoft.com/office/drawing/2014/main" id="{E30F8B4D-1B73-4732-85A3-91630FAEE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1274"/>
            <a:ext cx="12192000" cy="812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869C2B-B32A-4945-9256-79169D7B589B}"/>
              </a:ext>
            </a:extLst>
          </p:cNvPr>
          <p:cNvSpPr/>
          <p:nvPr/>
        </p:nvSpPr>
        <p:spPr>
          <a:xfrm>
            <a:off x="1981200" y="1151129"/>
            <a:ext cx="8229600" cy="2700436"/>
          </a:xfrm>
          <a:prstGeom prst="roundRect">
            <a:avLst/>
          </a:prstGeom>
          <a:solidFill>
            <a:srgbClr val="FFF7E1"/>
          </a:solidFill>
          <a:ln>
            <a:solidFill>
              <a:srgbClr val="FFF7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3F50E-1CA0-4CE0-9E94-7C8C70C5C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9444" y="1610138"/>
            <a:ext cx="6933112" cy="89120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i="0" cap="none" dirty="0">
                <a:solidFill>
                  <a:srgbClr val="222222"/>
                </a:solidFill>
                <a:latin typeface="Brandon Grotesque Black" panose="020B0A03020203060202" pitchFamily="34" charset="0"/>
              </a:rPr>
              <a:t>DYLA Brands</a:t>
            </a:r>
            <a:endParaRPr lang="en-US" sz="5400" i="0" cap="none" dirty="0">
              <a:solidFill>
                <a:srgbClr val="FDB525"/>
              </a:solidFill>
              <a:latin typeface="Brandon Grotesque Black" panose="020B0A03020203060202" pitchFamily="34" charset="0"/>
              <a:cs typeface="Biome" panose="020B0502040204020203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D01A23-D84C-4634-82D8-CFCDDFEDD9F6}"/>
              </a:ext>
            </a:extLst>
          </p:cNvPr>
          <p:cNvSpPr txBox="1">
            <a:spLocks/>
          </p:cNvSpPr>
          <p:nvPr/>
        </p:nvSpPr>
        <p:spPr>
          <a:xfrm>
            <a:off x="2629444" y="2165073"/>
            <a:ext cx="6933112" cy="11744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i="0" cap="none" dirty="0">
                <a:solidFill>
                  <a:srgbClr val="FDB525"/>
                </a:solidFill>
                <a:latin typeface="Brandon Grotesque Bold" panose="020B0803020203060202" pitchFamily="34" charset="0"/>
                <a:cs typeface="Biome" panose="020B0502040204020203" pitchFamily="34" charset="0"/>
              </a:rPr>
              <a:t>Social Content Creator Final Presentation</a:t>
            </a:r>
            <a:br>
              <a:rPr lang="en-US" sz="2000" i="0" cap="none" dirty="0">
                <a:solidFill>
                  <a:srgbClr val="FDB525"/>
                </a:solidFill>
                <a:latin typeface="Brandon Grotesque Bold" panose="020B0803020203060202" pitchFamily="34" charset="0"/>
                <a:cs typeface="Biome" panose="020B0502040204020203" pitchFamily="34" charset="0"/>
              </a:rPr>
            </a:br>
            <a:endParaRPr lang="en-US" sz="2000" i="0" cap="none" dirty="0">
              <a:solidFill>
                <a:srgbClr val="FDB525"/>
              </a:solidFill>
              <a:latin typeface="Brandon Grotesque Bold" panose="020B0803020203060202" pitchFamily="34" charset="0"/>
              <a:cs typeface="Biome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200" i="0" cap="none" spc="250" dirty="0">
                <a:solidFill>
                  <a:srgbClr val="222222"/>
                </a:solidFill>
                <a:latin typeface="Brandon Grotesque Regular" panose="020B0503020203060202" pitchFamily="34" charset="0"/>
                <a:cs typeface="Biome" panose="020B0502040204020203" pitchFamily="34" charset="0"/>
              </a:rPr>
              <a:t>JEREMIAH ADEOLA</a:t>
            </a:r>
          </a:p>
        </p:txBody>
      </p:sp>
    </p:spTree>
    <p:extLst>
      <p:ext uri="{BB962C8B-B14F-4D97-AF65-F5344CB8AC3E}">
        <p14:creationId xmlns:p14="http://schemas.microsoft.com/office/powerpoint/2010/main" val="1187215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2D63-6D45-4535-8FDA-5C0247C41087}"/>
              </a:ext>
            </a:extLst>
          </p:cNvPr>
          <p:cNvSpPr/>
          <p:nvPr/>
        </p:nvSpPr>
        <p:spPr>
          <a:xfrm>
            <a:off x="838201" y="782482"/>
            <a:ext cx="6370982" cy="353007"/>
          </a:xfrm>
          <a:prstGeom prst="rect">
            <a:avLst/>
          </a:prstGeom>
          <a:solidFill>
            <a:srgbClr val="FD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9FFFE-9705-438D-89F3-0A038B3C5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6370983" cy="853653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222222"/>
                </a:solidFill>
                <a:latin typeface="ITC Benguiat" pitchFamily="50" charset="0"/>
              </a:rPr>
              <a:t>paid social strategy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B04784-DC01-4D58-85FE-FDE59E14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448" y="1749287"/>
            <a:ext cx="6193734" cy="4743587"/>
          </a:xfrm>
        </p:spPr>
        <p:txBody>
          <a:bodyPr/>
          <a:lstStyle/>
          <a:p>
            <a:r>
              <a:rPr lang="en-US" sz="2400" dirty="0">
                <a:latin typeface="Brandon Grotesque Regular" panose="020B0503020203060202" pitchFamily="34" charset="0"/>
              </a:rPr>
              <a:t>About 70/30 split between static/video content</a:t>
            </a:r>
          </a:p>
          <a:p>
            <a:pPr lvl="1"/>
            <a:r>
              <a:rPr lang="en-US" sz="2000" dirty="0">
                <a:latin typeface="Brandon Grotesque Regular" panose="020B0503020203060202" pitchFamily="34" charset="0"/>
              </a:rPr>
              <a:t>“Fuel/Feel like the best”</a:t>
            </a:r>
          </a:p>
          <a:p>
            <a:pPr lvl="1"/>
            <a:r>
              <a:rPr lang="en-US" sz="2000" dirty="0">
                <a:latin typeface="Brandon Grotesque Regular" panose="020B0503020203060202" pitchFamily="34" charset="0"/>
              </a:rPr>
              <a:t>Static creative often just generic product shots</a:t>
            </a:r>
          </a:p>
          <a:p>
            <a:r>
              <a:rPr lang="en-US" sz="2400" dirty="0">
                <a:latin typeface="Brandon Grotesque Regular" panose="020B0503020203060202" pitchFamily="34" charset="0"/>
              </a:rPr>
              <a:t>Newer video content only featured on Facebook and Instagram instead of Audience Network and Messenger</a:t>
            </a:r>
          </a:p>
          <a:p>
            <a:r>
              <a:rPr lang="en-US" sz="2400" dirty="0">
                <a:latin typeface="Brandon Grotesque Regular" panose="020B0503020203060202" pitchFamily="34" charset="0"/>
              </a:rPr>
              <a:t>Linked directly to product page</a:t>
            </a:r>
          </a:p>
          <a:p>
            <a:r>
              <a:rPr lang="en-US" sz="2400" dirty="0">
                <a:latin typeface="Brandon Grotesque Regular" panose="020B0503020203060202" pitchFamily="34" charset="0"/>
              </a:rPr>
              <a:t>Older ad copy and creatives featured user reviews and testimonials</a:t>
            </a:r>
            <a:endParaRPr lang="en-US" sz="1600" dirty="0">
              <a:latin typeface="Brandon Grotesque Regular" panose="020B0503020203060202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1A1E5F-1C7B-4005-BD20-45A020189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38" t="36118" r="40435" b="6840"/>
          <a:stretch/>
        </p:blipFill>
        <p:spPr>
          <a:xfrm>
            <a:off x="8000999" y="1135489"/>
            <a:ext cx="3352800" cy="5290109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151059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ame 5">
            <a:extLst>
              <a:ext uri="{FF2B5EF4-FFF2-40B4-BE49-F238E27FC236}">
                <a16:creationId xmlns:a16="http://schemas.microsoft.com/office/drawing/2014/main" id="{80340143-9ACF-4591-B4AC-3BA37D48F7D6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frame">
            <a:avLst>
              <a:gd name="adj1" fmla="val 6316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0" name="Picture 2" descr="Simply Gluten-Free OWYN Recommend">
            <a:extLst>
              <a:ext uri="{FF2B5EF4-FFF2-40B4-BE49-F238E27FC236}">
                <a16:creationId xmlns:a16="http://schemas.microsoft.com/office/drawing/2014/main" id="{44E5DAD6-E406-46F0-9D3B-3E6EE24C0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1285875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638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2D63-6D45-4535-8FDA-5C0247C41087}"/>
              </a:ext>
            </a:extLst>
          </p:cNvPr>
          <p:cNvSpPr/>
          <p:nvPr/>
        </p:nvSpPr>
        <p:spPr>
          <a:xfrm>
            <a:off x="838201" y="782482"/>
            <a:ext cx="6370982" cy="353007"/>
          </a:xfrm>
          <a:prstGeom prst="rect">
            <a:avLst/>
          </a:prstGeom>
          <a:solidFill>
            <a:srgbClr val="FD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9FFFE-9705-438D-89F3-0A038B3C5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6370983" cy="853653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222222"/>
                </a:solidFill>
                <a:latin typeface="ITC Benguiat" pitchFamily="50" charset="0"/>
              </a:rPr>
              <a:t>paid social strategy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B04784-DC01-4D58-85FE-FDE59E14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448" y="1552845"/>
            <a:ext cx="10161104" cy="49400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Brandon Grotesque Regular" panose="020B0503020203060202" pitchFamily="34" charset="0"/>
              </a:rPr>
              <a:t>*Ad research affected by age restrictions</a:t>
            </a:r>
          </a:p>
          <a:p>
            <a:r>
              <a:rPr lang="en-US" sz="2400" dirty="0">
                <a:latin typeface="Brandon Grotesque Regular" panose="020B0503020203060202" pitchFamily="34" charset="0"/>
              </a:rPr>
              <a:t>Older campaigns utilized Facebook, Instagram, Audience Network, and Messenger</a:t>
            </a:r>
          </a:p>
          <a:p>
            <a:pPr lvl="1"/>
            <a:r>
              <a:rPr lang="en-US" sz="2000" dirty="0">
                <a:latin typeface="Brandon Grotesque Regular" panose="020B0503020203060202" pitchFamily="34" charset="0"/>
              </a:rPr>
              <a:t>Newer ads only target Facebook and Instagram</a:t>
            </a:r>
          </a:p>
          <a:p>
            <a:pPr lvl="1"/>
            <a:r>
              <a:rPr lang="en-US" sz="2000" dirty="0">
                <a:latin typeface="Brandon Grotesque Regular" panose="020B0503020203060202" pitchFamily="34" charset="0"/>
              </a:rPr>
              <a:t>Potentially higher CPC or CPR for Audience Network and Messenger</a:t>
            </a:r>
          </a:p>
          <a:p>
            <a:r>
              <a:rPr lang="en-US" sz="2400" dirty="0">
                <a:latin typeface="Brandon Grotesque Regular" panose="020B0503020203060202" pitchFamily="34" charset="0"/>
              </a:rPr>
              <a:t>Healthy mix of both static (about 60%) and video (~40%) creative</a:t>
            </a:r>
          </a:p>
          <a:p>
            <a:pPr lvl="1"/>
            <a:r>
              <a:rPr lang="en-US" sz="2000" dirty="0">
                <a:latin typeface="Brandon Grotesque Regular" panose="020B0503020203060202" pitchFamily="34" charset="0"/>
              </a:rPr>
              <a:t>Older video leaned into featured UGC</a:t>
            </a:r>
          </a:p>
          <a:p>
            <a:pPr lvl="1"/>
            <a:r>
              <a:rPr lang="en-US" sz="2000" dirty="0">
                <a:latin typeface="Brandon Grotesque Regular" panose="020B0503020203060202" pitchFamily="34" charset="0"/>
              </a:rPr>
              <a:t>Directly named or assessed against non-plant-based nutrition solutions (Ensure)</a:t>
            </a:r>
          </a:p>
          <a:p>
            <a:r>
              <a:rPr lang="en-US" sz="2400" dirty="0">
                <a:latin typeface="Brandon Grotesque Regular" panose="020B0503020203060202" pitchFamily="34" charset="0"/>
              </a:rPr>
              <a:t>Offers were previously linked to a </a:t>
            </a:r>
            <a:r>
              <a:rPr lang="en-US" sz="2400" dirty="0">
                <a:latin typeface="Brandon Grotesque Regular" panose="020B0503020203060202" pitchFamily="34" charset="0"/>
                <a:hlinkClick r:id="rId2"/>
              </a:rPr>
              <a:t>landing page</a:t>
            </a:r>
            <a:r>
              <a:rPr lang="en-US" sz="2400" dirty="0">
                <a:latin typeface="Brandon Grotesque Regular" panose="020B0503020203060202" pitchFamily="34" charset="0"/>
              </a:rPr>
              <a:t> with an offer (20% off)</a:t>
            </a:r>
          </a:p>
          <a:p>
            <a:pPr lvl="1"/>
            <a:r>
              <a:rPr lang="en-US" sz="2000" dirty="0">
                <a:latin typeface="Brandon Grotesque Regular" panose="020B0503020203060202" pitchFamily="34" charset="0"/>
              </a:rPr>
              <a:t>Currently directed straight to product page</a:t>
            </a:r>
          </a:p>
          <a:p>
            <a:r>
              <a:rPr lang="en-US" sz="2400" dirty="0">
                <a:latin typeface="Brandon Grotesque Regular" panose="020B0503020203060202" pitchFamily="34" charset="0"/>
              </a:rPr>
              <a:t>Copy focuses on issues (stomachache, lumpy shakes, cheat meal and hunger cravings) as “not needed” and OWYN as a solution</a:t>
            </a:r>
          </a:p>
          <a:p>
            <a:r>
              <a:rPr lang="en-US" sz="2400" dirty="0">
                <a:latin typeface="Brandon Grotesque Regular" panose="020B0503020203060202" pitchFamily="34" charset="0"/>
              </a:rPr>
              <a:t>Most of ad copy is geared towards building trust from its natural ingredients</a:t>
            </a:r>
          </a:p>
          <a:p>
            <a:pPr lvl="1"/>
            <a:r>
              <a:rPr lang="en-US" sz="2000" dirty="0">
                <a:latin typeface="Brandon Grotesque Regular" panose="020B0503020203060202" pitchFamily="34" charset="0"/>
              </a:rPr>
              <a:t>Stresses free shipping</a:t>
            </a:r>
          </a:p>
          <a:p>
            <a:pPr lvl="1"/>
            <a:r>
              <a:rPr lang="en-US" sz="2000" dirty="0">
                <a:latin typeface="Brandon Grotesque Regular" panose="020B0503020203060202" pitchFamily="34" charset="0"/>
              </a:rPr>
              <a:t>Potential solution to high add to cart abandonment</a:t>
            </a:r>
          </a:p>
        </p:txBody>
      </p:sp>
    </p:spTree>
    <p:extLst>
      <p:ext uri="{BB962C8B-B14F-4D97-AF65-F5344CB8AC3E}">
        <p14:creationId xmlns:p14="http://schemas.microsoft.com/office/powerpoint/2010/main" val="2966068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2D63-6D45-4535-8FDA-5C0247C41087}"/>
              </a:ext>
            </a:extLst>
          </p:cNvPr>
          <p:cNvSpPr/>
          <p:nvPr/>
        </p:nvSpPr>
        <p:spPr>
          <a:xfrm>
            <a:off x="838201" y="1082590"/>
            <a:ext cx="6331225" cy="353007"/>
          </a:xfrm>
          <a:prstGeom prst="rect">
            <a:avLst/>
          </a:prstGeom>
          <a:solidFill>
            <a:srgbClr val="FD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9FFFE-9705-438D-89F3-0A038B3C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solidFill>
                  <a:srgbClr val="222222"/>
                </a:solidFill>
                <a:latin typeface="ITC Benguiat" pitchFamily="50" charset="0"/>
              </a:rPr>
              <a:t>hv content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D4252-EE00-4FC8-977D-DA5166840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5456"/>
            <a:ext cx="10515600" cy="4501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In creating new content for Happy Viking social channels, we explored Tik Tok as a new avenue for video content, given the rapid growth and success of other brands on the platform.</a:t>
            </a:r>
          </a:p>
          <a:p>
            <a:pPr marL="0" indent="0">
              <a:buNone/>
            </a:pPr>
            <a:endParaRPr lang="en-US" dirty="0">
              <a:solidFill>
                <a:srgbClr val="222222"/>
              </a:solidFill>
              <a:latin typeface="Brandon Grotesque Bold" panose="020B0803020203060202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DB525"/>
                </a:solidFill>
                <a:latin typeface="Brandon Grotesque Bold" panose="020B0803020203060202" pitchFamily="34" charset="0"/>
              </a:rPr>
              <a:t>Project Briefing</a:t>
            </a:r>
          </a:p>
          <a:p>
            <a:r>
              <a:rPr lang="en-US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Research other active CPG brands on Tik Tok and how they released and created video content or engaged with their audience</a:t>
            </a:r>
          </a:p>
          <a:p>
            <a:r>
              <a:rPr lang="en-US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Suggest a general strategy, complete with trends, content cadence, and video ideas, for a Happy Viking Tik Tok account</a:t>
            </a:r>
          </a:p>
        </p:txBody>
      </p:sp>
    </p:spTree>
    <p:extLst>
      <p:ext uri="{BB962C8B-B14F-4D97-AF65-F5344CB8AC3E}">
        <p14:creationId xmlns:p14="http://schemas.microsoft.com/office/powerpoint/2010/main" val="1417890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2D63-6D45-4535-8FDA-5C0247C41087}"/>
              </a:ext>
            </a:extLst>
          </p:cNvPr>
          <p:cNvSpPr/>
          <p:nvPr/>
        </p:nvSpPr>
        <p:spPr>
          <a:xfrm>
            <a:off x="838200" y="782482"/>
            <a:ext cx="8054009" cy="353007"/>
          </a:xfrm>
          <a:prstGeom prst="rect">
            <a:avLst/>
          </a:prstGeom>
          <a:solidFill>
            <a:srgbClr val="FD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9FFFE-9705-438D-89F3-0A038B3C5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3653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222222"/>
                </a:solidFill>
                <a:latin typeface="ITC Benguiat" pitchFamily="50" charset="0"/>
              </a:rPr>
              <a:t>tik tok strategy overview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B04784-DC01-4D58-85FE-FDE59E14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448" y="1918389"/>
            <a:ext cx="10161104" cy="4351338"/>
          </a:xfrm>
        </p:spPr>
        <p:txBody>
          <a:bodyPr/>
          <a:lstStyle/>
          <a:p>
            <a:r>
              <a:rPr lang="en-US" sz="2400" dirty="0">
                <a:latin typeface="Brandon Grotesque Regular" panose="020B0503020203060202" pitchFamily="34" charset="0"/>
              </a:rPr>
              <a:t>The HV tone and style should mimic that from other social channels, with a slightly more </a:t>
            </a:r>
            <a:r>
              <a:rPr lang="en-US" sz="2400" dirty="0">
                <a:solidFill>
                  <a:srgbClr val="FDB525"/>
                </a:solidFill>
                <a:latin typeface="Brandon Grotesque Black" panose="020B0A03020203060202" pitchFamily="34" charset="0"/>
              </a:rPr>
              <a:t>candid and personal</a:t>
            </a:r>
            <a:r>
              <a:rPr lang="en-US" sz="2400" dirty="0">
                <a:latin typeface="Brandon Grotesque Regular" panose="020B0503020203060202" pitchFamily="34" charset="0"/>
              </a:rPr>
              <a:t> feel</a:t>
            </a:r>
          </a:p>
          <a:p>
            <a:r>
              <a:rPr lang="en-US" sz="2400" dirty="0">
                <a:latin typeface="Brandon Grotesque Regular" panose="020B0503020203060202" pitchFamily="34" charset="0"/>
              </a:rPr>
              <a:t>Want to maintain a </a:t>
            </a:r>
            <a:r>
              <a:rPr lang="en-US" sz="2400" dirty="0">
                <a:solidFill>
                  <a:srgbClr val="FDB525"/>
                </a:solidFill>
                <a:latin typeface="Brandon Grotesque Black" panose="020B0A03020203060202" pitchFamily="34" charset="0"/>
              </a:rPr>
              <a:t>bright</a:t>
            </a:r>
            <a:r>
              <a:rPr lang="en-US" sz="2400" dirty="0">
                <a:latin typeface="Brandon Grotesque Regular" panose="020B0503020203060202" pitchFamily="34" charset="0"/>
              </a:rPr>
              <a:t>, </a:t>
            </a:r>
            <a:r>
              <a:rPr lang="en-US" sz="2400" dirty="0">
                <a:solidFill>
                  <a:srgbClr val="FDB525"/>
                </a:solidFill>
                <a:latin typeface="Brandon Grotesque Black" panose="020B0A03020203060202" pitchFamily="34" charset="0"/>
              </a:rPr>
              <a:t>relatable</a:t>
            </a:r>
            <a:r>
              <a:rPr lang="en-US" sz="2400" dirty="0">
                <a:latin typeface="Brandon Grotesque Regular" panose="020B0503020203060202" pitchFamily="34" charset="0"/>
              </a:rPr>
              <a:t>, and </a:t>
            </a:r>
            <a:r>
              <a:rPr lang="en-US" sz="2400" dirty="0">
                <a:solidFill>
                  <a:srgbClr val="FDB525"/>
                </a:solidFill>
                <a:latin typeface="Brandon Grotesque Black" panose="020B0A03020203060202" pitchFamily="34" charset="0"/>
              </a:rPr>
              <a:t>cheeky</a:t>
            </a:r>
            <a:r>
              <a:rPr lang="en-US" sz="2400" dirty="0">
                <a:latin typeface="Brandon Grotesque Regular" panose="020B0503020203060202" pitchFamily="34" charset="0"/>
              </a:rPr>
              <a:t> voice across video content</a:t>
            </a:r>
          </a:p>
          <a:p>
            <a:r>
              <a:rPr lang="en-US" sz="2400" dirty="0">
                <a:latin typeface="Brandon Grotesque Regular" panose="020B0503020203060202" pitchFamily="34" charset="0"/>
              </a:rPr>
              <a:t>Allow our brand’s personality and mission to passively take center stage</a:t>
            </a:r>
          </a:p>
          <a:p>
            <a:r>
              <a:rPr lang="en-US" sz="2400" dirty="0">
                <a:latin typeface="Brandon Grotesque Regular" panose="020B0503020203060202" pitchFamily="34" charset="0"/>
              </a:rPr>
              <a:t>Showcase Team HV</a:t>
            </a:r>
          </a:p>
          <a:p>
            <a:pPr lvl="1"/>
            <a:r>
              <a:rPr lang="en-US" sz="2000" dirty="0">
                <a:latin typeface="Brandon Grotesque Regular" panose="020B0503020203060202" pitchFamily="34" charset="0"/>
              </a:rPr>
              <a:t>“Vlog style” personable content is king</a:t>
            </a:r>
          </a:p>
          <a:p>
            <a:pPr lvl="1"/>
            <a:r>
              <a:rPr lang="en-US" sz="2000" dirty="0">
                <a:latin typeface="Brandon Grotesque Regular" panose="020B0503020203060202" pitchFamily="34" charset="0"/>
              </a:rPr>
              <a:t>Self aware and authentic jokes/ideas are more valuable even if at the expense of production quality and the explicit mention of product features</a:t>
            </a:r>
          </a:p>
          <a:p>
            <a:pPr lvl="1"/>
            <a:r>
              <a:rPr lang="en-US" sz="2000" dirty="0">
                <a:latin typeface="Brandon Grotesque Regular" panose="020B0503020203060202" pitchFamily="34" charset="0"/>
              </a:rPr>
              <a:t>Reel people in with funny/entertaining content, and then mix in less flashy product content</a:t>
            </a:r>
          </a:p>
          <a:p>
            <a:pPr lvl="2"/>
            <a:r>
              <a:rPr lang="en-US" sz="1600" dirty="0">
                <a:latin typeface="Brandon Grotesque Regular" panose="020B0503020203060202" pitchFamily="34" charset="0"/>
              </a:rPr>
              <a:t>Similar to IG content</a:t>
            </a:r>
          </a:p>
        </p:txBody>
      </p:sp>
    </p:spTree>
    <p:extLst>
      <p:ext uri="{BB962C8B-B14F-4D97-AF65-F5344CB8AC3E}">
        <p14:creationId xmlns:p14="http://schemas.microsoft.com/office/powerpoint/2010/main" val="1557290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2D63-6D45-4535-8FDA-5C0247C41087}"/>
              </a:ext>
            </a:extLst>
          </p:cNvPr>
          <p:cNvSpPr/>
          <p:nvPr/>
        </p:nvSpPr>
        <p:spPr>
          <a:xfrm>
            <a:off x="838201" y="782482"/>
            <a:ext cx="5416826" cy="353007"/>
          </a:xfrm>
          <a:prstGeom prst="rect">
            <a:avLst/>
          </a:prstGeom>
          <a:solidFill>
            <a:srgbClr val="FD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9FFFE-9705-438D-89F3-0A038B3C5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23922" cy="853653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222222"/>
                </a:solidFill>
                <a:latin typeface="ITC Benguiat" pitchFamily="50" charset="0"/>
              </a:rPr>
              <a:t>content strategy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B04784-DC01-4D58-85FE-FDE59E14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448" y="1918389"/>
            <a:ext cx="10161104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Brandon Grotesque Black" panose="020B0A03020203060202" pitchFamily="34" charset="0"/>
              </a:rPr>
              <a:t>4 Main Content Buckets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400" dirty="0">
                <a:latin typeface="Brandon Grotesque Regular" panose="020B0503020203060202" pitchFamily="34" charset="0"/>
              </a:rPr>
              <a:t>Smoothie/powder </a:t>
            </a:r>
            <a:r>
              <a:rPr lang="en-US" sz="2400" dirty="0">
                <a:solidFill>
                  <a:srgbClr val="FDB525"/>
                </a:solidFill>
                <a:latin typeface="Brandon Grotesque Black" panose="020B0A03020203060202" pitchFamily="34" charset="0"/>
              </a:rPr>
              <a:t>recipes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400" dirty="0">
                <a:latin typeface="Brandon Grotesque Regular" panose="020B0503020203060202" pitchFamily="34" charset="0"/>
              </a:rPr>
              <a:t>Product </a:t>
            </a:r>
            <a:r>
              <a:rPr lang="en-US" sz="2400" dirty="0">
                <a:solidFill>
                  <a:srgbClr val="FDB525"/>
                </a:solidFill>
                <a:latin typeface="Brandon Grotesque Black" panose="020B0A03020203060202" pitchFamily="34" charset="0"/>
              </a:rPr>
              <a:t>benefits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400" dirty="0">
                <a:latin typeface="Brandon Grotesque Regular" panose="020B0503020203060202" pitchFamily="34" charset="0"/>
              </a:rPr>
              <a:t>Nutritional </a:t>
            </a:r>
            <a:r>
              <a:rPr lang="en-US" sz="2400" dirty="0">
                <a:solidFill>
                  <a:srgbClr val="FDB525"/>
                </a:solidFill>
                <a:latin typeface="Brandon Grotesque Black" panose="020B0A03020203060202" pitchFamily="34" charset="0"/>
              </a:rPr>
              <a:t>education</a:t>
            </a:r>
            <a:r>
              <a:rPr lang="en-US" sz="2400" dirty="0">
                <a:latin typeface="Brandon Grotesque Regular" panose="020B0503020203060202" pitchFamily="34" charset="0"/>
              </a:rPr>
              <a:t> (plant-based benefits)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400" dirty="0">
                <a:latin typeface="Brandon Grotesque Regular" panose="020B0503020203060202" pitchFamily="34" charset="0"/>
              </a:rPr>
              <a:t>Candid </a:t>
            </a:r>
            <a:r>
              <a:rPr lang="en-US" sz="2400" dirty="0">
                <a:solidFill>
                  <a:srgbClr val="FDB525"/>
                </a:solidFill>
                <a:latin typeface="Brandon Grotesque Black" panose="020B0A03020203060202" pitchFamily="34" charset="0"/>
              </a:rPr>
              <a:t>entertainment </a:t>
            </a:r>
            <a:r>
              <a:rPr lang="en-US" sz="2400" dirty="0">
                <a:latin typeface="Brandon Grotesque Regular" panose="020B0503020203060202" pitchFamily="34" charset="0"/>
              </a:rPr>
              <a:t>(relatability, Venus)</a:t>
            </a:r>
          </a:p>
        </p:txBody>
      </p:sp>
    </p:spTree>
    <p:extLst>
      <p:ext uri="{BB962C8B-B14F-4D97-AF65-F5344CB8AC3E}">
        <p14:creationId xmlns:p14="http://schemas.microsoft.com/office/powerpoint/2010/main" val="2932235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2D63-6D45-4535-8FDA-5C0247C41087}"/>
              </a:ext>
            </a:extLst>
          </p:cNvPr>
          <p:cNvSpPr/>
          <p:nvPr/>
        </p:nvSpPr>
        <p:spPr>
          <a:xfrm>
            <a:off x="838200" y="782482"/>
            <a:ext cx="8054008" cy="353007"/>
          </a:xfrm>
          <a:prstGeom prst="rect">
            <a:avLst/>
          </a:prstGeom>
          <a:solidFill>
            <a:srgbClr val="FD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9FFFE-9705-438D-89F3-0A038B3C5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054009" cy="853653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222222"/>
                </a:solidFill>
                <a:latin typeface="ITC Benguiat" pitchFamily="50" charset="0"/>
              </a:rPr>
              <a:t>trend/challenge ideation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B04784-DC01-4D58-85FE-FDE59E14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448" y="1636135"/>
            <a:ext cx="5239578" cy="47168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Brandon Grotesque Black" panose="020B0A03020203060202" pitchFamily="34" charset="0"/>
              </a:rPr>
              <a:t>Current trends</a:t>
            </a:r>
          </a:p>
          <a:p>
            <a:r>
              <a:rPr lang="en-US" sz="2000" dirty="0">
                <a:latin typeface="Brandon Grotesque Regular" panose="020B0503020203060202" pitchFamily="34" charset="0"/>
              </a:rPr>
              <a:t>Adult Swim trend </a:t>
            </a:r>
            <a:r>
              <a:rPr lang="en-US" sz="2000" dirty="0">
                <a:solidFill>
                  <a:srgbClr val="FDB525"/>
                </a:solidFill>
                <a:latin typeface="Brandon Grotesque Black" panose="020B0A03020203060202" pitchFamily="34" charset="0"/>
              </a:rPr>
              <a:t>[entertainment]</a:t>
            </a:r>
          </a:p>
          <a:p>
            <a:r>
              <a:rPr lang="en-US" sz="2000" dirty="0">
                <a:latin typeface="Brandon Grotesque Regular" panose="020B0503020203060202" pitchFamily="34" charset="0"/>
              </a:rPr>
              <a:t>Popular songs (ex. </a:t>
            </a:r>
            <a:r>
              <a:rPr lang="en-US" sz="2000" dirty="0">
                <a:latin typeface="Brandon Grotesque Regular" panose="020B0503020203060202" pitchFamily="34" charset="0"/>
                <a:hlinkClick r:id="rId4"/>
              </a:rPr>
              <a:t>good 4 u</a:t>
            </a:r>
            <a:r>
              <a:rPr lang="en-US" sz="2000" dirty="0">
                <a:latin typeface="Brandon Grotesque Regular" panose="020B0503020203060202" pitchFamily="34" charset="0"/>
              </a:rPr>
              <a:t>, </a:t>
            </a:r>
            <a:r>
              <a:rPr lang="en-US" sz="2000" dirty="0">
                <a:latin typeface="Brandon Grotesque Regular" panose="020B0503020203060202" pitchFamily="34" charset="0"/>
                <a:hlinkClick r:id="rId5"/>
              </a:rPr>
              <a:t>Beggin’</a:t>
            </a:r>
            <a:r>
              <a:rPr lang="en-US" sz="2000" dirty="0">
                <a:latin typeface="Brandon Grotesque Regular" panose="020B0503020203060202" pitchFamily="34" charset="0"/>
              </a:rPr>
              <a:t>) </a:t>
            </a:r>
            <a:r>
              <a:rPr lang="en-US" sz="2000" dirty="0">
                <a:solidFill>
                  <a:srgbClr val="FDB525"/>
                </a:solidFill>
                <a:latin typeface="Brandon Grotesque Black" panose="020B0A03020203060202" pitchFamily="34" charset="0"/>
              </a:rPr>
              <a:t>[recipes]</a:t>
            </a:r>
          </a:p>
          <a:p>
            <a:r>
              <a:rPr lang="en-US" sz="2000" dirty="0">
                <a:latin typeface="Brandon Grotesque Regular" panose="020B0503020203060202" pitchFamily="34" charset="0"/>
                <a:hlinkClick r:id="rId6"/>
              </a:rPr>
              <a:t>“International Super Spy”</a:t>
            </a:r>
            <a:r>
              <a:rPr lang="en-US" sz="2000" dirty="0">
                <a:latin typeface="Brandon Grotesque Regular" panose="020B0503020203060202" pitchFamily="34" charset="0"/>
              </a:rPr>
              <a:t>; using plant-based protein as ‘deceptively’ good alternative to regular protein solutions </a:t>
            </a:r>
            <a:r>
              <a:rPr lang="en-US" sz="2000" dirty="0">
                <a:solidFill>
                  <a:srgbClr val="FDB525"/>
                </a:solidFill>
                <a:latin typeface="Brandon Grotesque Black" panose="020B0A03020203060202" pitchFamily="34" charset="0"/>
              </a:rPr>
              <a:t>[entertainment]</a:t>
            </a:r>
          </a:p>
          <a:p>
            <a:pPr marL="0" indent="0">
              <a:buNone/>
            </a:pPr>
            <a:endParaRPr lang="en-US" sz="2000" dirty="0">
              <a:latin typeface="Brandon Grotesque Black" panose="020B0A03020203060202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Brandon Grotesque Black" panose="020B0A03020203060202" pitchFamily="34" charset="0"/>
              </a:rPr>
              <a:t>Original ideas</a:t>
            </a:r>
          </a:p>
          <a:p>
            <a:r>
              <a:rPr lang="en-US" sz="2000" dirty="0">
                <a:latin typeface="Brandon Grotesque Regular" panose="020B0503020203060202" pitchFamily="34" charset="0"/>
              </a:rPr>
              <a:t>Happy Dance challenge (#WhatsYourHappyDance)</a:t>
            </a:r>
          </a:p>
          <a:p>
            <a:r>
              <a:rPr lang="en-US" sz="2000" dirty="0">
                <a:latin typeface="Brandon Grotesque Regular" panose="020B0503020203060202" pitchFamily="34" charset="0"/>
              </a:rPr>
              <a:t>Tie to </a:t>
            </a:r>
            <a:r>
              <a:rPr lang="en-US" sz="2000" dirty="0">
                <a:latin typeface="Brandon Grotesque Regular" panose="020B0503020203060202" pitchFamily="34" charset="0"/>
                <a:hlinkClick r:id="rId7"/>
              </a:rPr>
              <a:t>giveaway</a:t>
            </a:r>
            <a:r>
              <a:rPr lang="en-US" sz="2000" dirty="0">
                <a:latin typeface="Brandon Grotesque Regular" panose="020B0503020203060202" pitchFamily="34" charset="0"/>
              </a:rPr>
              <a:t> with HV powder at release?</a:t>
            </a:r>
          </a:p>
          <a:p>
            <a:r>
              <a:rPr lang="en-US" sz="2000" dirty="0">
                <a:latin typeface="Brandon Grotesque Regular" panose="020B0503020203060202" pitchFamily="34" charset="0"/>
              </a:rPr>
              <a:t>Plant Curious Q+A</a:t>
            </a:r>
          </a:p>
        </p:txBody>
      </p:sp>
      <p:pic>
        <p:nvPicPr>
          <p:cNvPr id="3" name="Snaptik_6979109257253899521_j-e-s-s">
            <a:hlinkClick r:id="" action="ppaction://media"/>
            <a:extLst>
              <a:ext uri="{FF2B5EF4-FFF2-40B4-BE49-F238E27FC236}">
                <a16:creationId xmlns:a16="http://schemas.microsoft.com/office/drawing/2014/main" id="{38D82657-6837-4DA8-A135-955E30C354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37380" y="1535851"/>
            <a:ext cx="2709655" cy="481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1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5758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2D63-6D45-4535-8FDA-5C0247C41087}"/>
              </a:ext>
            </a:extLst>
          </p:cNvPr>
          <p:cNvSpPr/>
          <p:nvPr/>
        </p:nvSpPr>
        <p:spPr>
          <a:xfrm>
            <a:off x="838200" y="782482"/>
            <a:ext cx="5986670" cy="353007"/>
          </a:xfrm>
          <a:prstGeom prst="rect">
            <a:avLst/>
          </a:prstGeom>
          <a:solidFill>
            <a:srgbClr val="FD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9FFFE-9705-438D-89F3-0A038B3C5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92688" cy="853653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222222"/>
                </a:solidFill>
                <a:latin typeface="ITC Benguiat" pitchFamily="50" charset="0"/>
              </a:rPr>
              <a:t>hv tik tok creation</a:t>
            </a:r>
          </a:p>
        </p:txBody>
      </p:sp>
      <p:pic>
        <p:nvPicPr>
          <p:cNvPr id="11" name="HV-You-See-This">
            <a:hlinkClick r:id="" action="ppaction://media"/>
            <a:extLst>
              <a:ext uri="{FF2B5EF4-FFF2-40B4-BE49-F238E27FC236}">
                <a16:creationId xmlns:a16="http://schemas.microsoft.com/office/drawing/2014/main" id="{C78B5C6A-E4DC-4B35-9DA1-454273012A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11856" y="1632822"/>
            <a:ext cx="2702536" cy="4804508"/>
          </a:xfrm>
          <a:prstGeom prst="rect">
            <a:avLst/>
          </a:prstGeom>
        </p:spPr>
      </p:pic>
      <p:pic>
        <p:nvPicPr>
          <p:cNvPr id="12" name="HV-Kiss-Me-More">
            <a:hlinkClick r:id="" action="ppaction://media"/>
            <a:extLst>
              <a:ext uri="{FF2B5EF4-FFF2-40B4-BE49-F238E27FC236}">
                <a16:creationId xmlns:a16="http://schemas.microsoft.com/office/drawing/2014/main" id="{71338D34-5F30-4A29-BBFA-039137D8EA7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21110" y="1632822"/>
            <a:ext cx="2702536" cy="4804508"/>
          </a:xfrm>
          <a:prstGeom prst="rect">
            <a:avLst/>
          </a:prstGeom>
        </p:spPr>
      </p:pic>
      <p:pic>
        <p:nvPicPr>
          <p:cNvPr id="14" name="Snaptik_7000358650158107910_user1125486993899">
            <a:hlinkClick r:id="" action="ppaction://media"/>
            <a:extLst>
              <a:ext uri="{FF2B5EF4-FFF2-40B4-BE49-F238E27FC236}">
                <a16:creationId xmlns:a16="http://schemas.microsoft.com/office/drawing/2014/main" id="{E9476F8B-CAC5-45B9-BF05-0BE94445A29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02602" y="1632822"/>
            <a:ext cx="2702536" cy="48045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83F934-91F5-4CAA-AAE1-26BB4B24C0A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4"/>
          <a:stretch/>
        </p:blipFill>
        <p:spPr>
          <a:xfrm>
            <a:off x="487846" y="1593124"/>
            <a:ext cx="2409204" cy="489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0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428B4-ABBE-47B2-ACFB-98208BA20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0" cap="none" dirty="0">
                <a:solidFill>
                  <a:srgbClr val="222222"/>
                </a:solidFill>
                <a:latin typeface="ITC Benguiat" pitchFamily="50" charset="0"/>
              </a:rPr>
              <a:t>part two</a:t>
            </a:r>
            <a:br>
              <a:rPr lang="en-US" i="0" cap="none" dirty="0">
                <a:solidFill>
                  <a:srgbClr val="222222"/>
                </a:solidFill>
                <a:latin typeface="Brandon Grotesque Bold" panose="020B0803020203060202" pitchFamily="34" charset="0"/>
              </a:rPr>
            </a:br>
            <a:r>
              <a:rPr lang="en-US" i="0" cap="none" dirty="0">
                <a:solidFill>
                  <a:srgbClr val="FDB525"/>
                </a:solidFill>
                <a:latin typeface="Brandon Grotesque Bold" panose="020B0803020203060202" pitchFamily="34" charset="0"/>
              </a:rPr>
              <a:t>ART DIRECTION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80340143-9ACF-4591-B4AC-3BA37D48F7D6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frame">
            <a:avLst>
              <a:gd name="adj1" fmla="val 6316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88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2D63-6D45-4535-8FDA-5C0247C41087}"/>
              </a:ext>
            </a:extLst>
          </p:cNvPr>
          <p:cNvSpPr/>
          <p:nvPr/>
        </p:nvSpPr>
        <p:spPr>
          <a:xfrm>
            <a:off x="838201" y="1082590"/>
            <a:ext cx="4475921" cy="353007"/>
          </a:xfrm>
          <a:prstGeom prst="rect">
            <a:avLst/>
          </a:prstGeom>
          <a:solidFill>
            <a:srgbClr val="FD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9FFFE-9705-438D-89F3-0A038B3C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solidFill>
                  <a:srgbClr val="222222"/>
                </a:solidFill>
                <a:latin typeface="ITC Benguiat" pitchFamily="50" charset="0"/>
              </a:rPr>
              <a:t>graphic cards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D41C57-F41C-44AD-8456-3BE0B25A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5456"/>
            <a:ext cx="10515600" cy="4501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For our Instagram account, we wanted to have a healthy range of content to pull from and use graphic cards to break up and populate our feed.</a:t>
            </a:r>
          </a:p>
          <a:p>
            <a:pPr marL="0" indent="0">
              <a:buNone/>
            </a:pPr>
            <a:endParaRPr lang="en-US" sz="2800" dirty="0">
              <a:solidFill>
                <a:srgbClr val="222222"/>
              </a:solidFill>
              <a:latin typeface="Brandon Grotesque Bold" panose="020B0803020203060202" pitchFamily="34" charset="0"/>
            </a:endParaRPr>
          </a:p>
          <a:p>
            <a:r>
              <a:rPr lang="en-US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Incorporate Happy Viking colors and branding</a:t>
            </a:r>
          </a:p>
          <a:p>
            <a:r>
              <a:rPr lang="en-US" sz="2800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Encourage or inform audience on </a:t>
            </a:r>
            <a:r>
              <a:rPr lang="en-US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product benefits</a:t>
            </a:r>
          </a:p>
          <a:p>
            <a:r>
              <a:rPr lang="en-US" sz="2800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Create fun or entertaining content for engagement</a:t>
            </a:r>
          </a:p>
        </p:txBody>
      </p:sp>
    </p:spTree>
    <p:extLst>
      <p:ext uri="{BB962C8B-B14F-4D97-AF65-F5344CB8AC3E}">
        <p14:creationId xmlns:p14="http://schemas.microsoft.com/office/powerpoint/2010/main" val="3684081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2D63-6D45-4535-8FDA-5C0247C41087}"/>
              </a:ext>
            </a:extLst>
          </p:cNvPr>
          <p:cNvSpPr/>
          <p:nvPr/>
        </p:nvSpPr>
        <p:spPr>
          <a:xfrm>
            <a:off x="838201" y="1082590"/>
            <a:ext cx="2951921" cy="353007"/>
          </a:xfrm>
          <a:prstGeom prst="rect">
            <a:avLst/>
          </a:prstGeom>
          <a:solidFill>
            <a:srgbClr val="FD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9FFFE-9705-438D-89F3-0A038B3C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solidFill>
                  <a:srgbClr val="222222"/>
                </a:solidFill>
                <a:latin typeface="ITC Benguiat" pitchFamily="50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D4252-EE00-4FC8-977D-DA5166840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8153"/>
            <a:ext cx="10515600" cy="3828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DB525"/>
                </a:solidFill>
                <a:latin typeface="Brandon Grotesque Bold" panose="020B0803020203060202" pitchFamily="34" charset="0"/>
              </a:rPr>
              <a:t>Internship Goals</a:t>
            </a:r>
          </a:p>
          <a:p>
            <a:r>
              <a:rPr lang="en-US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Orchestrate and plan content and strategy for organic growth</a:t>
            </a:r>
          </a:p>
          <a:p>
            <a:r>
              <a:rPr lang="en-US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Developing a deeper understanding of paid social strategies</a:t>
            </a:r>
          </a:p>
          <a:p>
            <a:r>
              <a:rPr lang="en-US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Participating in agency meetings and partnerships</a:t>
            </a:r>
          </a:p>
          <a:p>
            <a:r>
              <a:rPr lang="en-US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Networking across marketing relevant backgrounds and experiences</a:t>
            </a:r>
          </a:p>
          <a:p>
            <a:endParaRPr lang="en-US" dirty="0">
              <a:solidFill>
                <a:srgbClr val="222222"/>
              </a:solidFill>
              <a:latin typeface="Brandon Grotesque Bold" panose="020B08030202030602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189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2D63-6D45-4535-8FDA-5C0247C41087}"/>
              </a:ext>
            </a:extLst>
          </p:cNvPr>
          <p:cNvSpPr/>
          <p:nvPr/>
        </p:nvSpPr>
        <p:spPr>
          <a:xfrm>
            <a:off x="838201" y="1082590"/>
            <a:ext cx="4475921" cy="353007"/>
          </a:xfrm>
          <a:prstGeom prst="rect">
            <a:avLst/>
          </a:prstGeom>
          <a:solidFill>
            <a:srgbClr val="FD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9FFFE-9705-438D-89F3-0A038B3C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solidFill>
                  <a:srgbClr val="222222"/>
                </a:solidFill>
                <a:latin typeface="ITC Benguiat" pitchFamily="50" charset="0"/>
              </a:rPr>
              <a:t>graphic cards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79365E7-E3D1-4A57-B1E4-BBE6BFAB2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735872"/>
            <a:ext cx="2263725" cy="2263725"/>
          </a:xfrm>
          <a:prstGeom prst="rect">
            <a:avLst/>
          </a:prstGeom>
          <a:ln w="6350">
            <a:solidFill>
              <a:srgbClr val="222222"/>
            </a:solidFill>
          </a:ln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59E3DD04-B0E3-4F97-A235-CAA909B77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17" y="1735872"/>
            <a:ext cx="2263725" cy="226372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34D7FB1-3A25-481C-969C-2518C9CAA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635" y="1735872"/>
            <a:ext cx="2263725" cy="2263725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530F01A9-BAA5-47CD-B456-DAD1B51B3F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635" y="4149597"/>
            <a:ext cx="2263726" cy="2263726"/>
          </a:xfrm>
          <a:prstGeom prst="rect">
            <a:avLst/>
          </a:prstGeom>
        </p:spPr>
      </p:pic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67E72490-2FD1-4EB1-BD1A-A3496529DC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353" y="1735872"/>
            <a:ext cx="2263725" cy="2263725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D9644365-01AB-4D95-A9EA-1490976F89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924" y="4149597"/>
            <a:ext cx="2291718" cy="2291718"/>
          </a:xfrm>
          <a:prstGeom prst="rect">
            <a:avLst/>
          </a:prstGeom>
        </p:spPr>
      </p:pic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012C96D4-2C0C-4A6F-B463-D65E651FEA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135737"/>
            <a:ext cx="2263725" cy="22637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8DB69E-F236-4F3B-A5B5-F188A089C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3353" y="4135737"/>
            <a:ext cx="2291719" cy="2291719"/>
          </a:xfrm>
          <a:prstGeom prst="rect">
            <a:avLst/>
          </a:prstGeom>
          <a:ln w="6350">
            <a:noFill/>
          </a:ln>
        </p:spPr>
      </p:pic>
    </p:spTree>
    <p:extLst>
      <p:ext uri="{BB962C8B-B14F-4D97-AF65-F5344CB8AC3E}">
        <p14:creationId xmlns:p14="http://schemas.microsoft.com/office/powerpoint/2010/main" val="2080144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2D63-6D45-4535-8FDA-5C0247C41087}"/>
              </a:ext>
            </a:extLst>
          </p:cNvPr>
          <p:cNvSpPr/>
          <p:nvPr/>
        </p:nvSpPr>
        <p:spPr>
          <a:xfrm>
            <a:off x="838201" y="1082590"/>
            <a:ext cx="4475921" cy="353007"/>
          </a:xfrm>
          <a:prstGeom prst="rect">
            <a:avLst/>
          </a:prstGeom>
          <a:solidFill>
            <a:srgbClr val="FD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9FFFE-9705-438D-89F3-0A038B3C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solidFill>
                  <a:srgbClr val="222222"/>
                </a:solidFill>
                <a:latin typeface="ITC Benguiat" pitchFamily="50" charset="0"/>
              </a:rPr>
              <a:t>graphic cards</a:t>
            </a:r>
          </a:p>
        </p:txBody>
      </p:sp>
      <p:pic>
        <p:nvPicPr>
          <p:cNvPr id="8" name="Picture 7" descr="Text, icon&#10;&#10;Description automatically generated">
            <a:extLst>
              <a:ext uri="{FF2B5EF4-FFF2-40B4-BE49-F238E27FC236}">
                <a16:creationId xmlns:a16="http://schemas.microsoft.com/office/drawing/2014/main" id="{80A04CC0-254A-4FC1-BB06-3E2A96755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97926"/>
            <a:ext cx="2294304" cy="2294304"/>
          </a:xfrm>
          <a:prstGeom prst="rect">
            <a:avLst/>
          </a:prstGeom>
        </p:spPr>
      </p:pic>
      <p:pic>
        <p:nvPicPr>
          <p:cNvPr id="10" name="Picture 9" descr="Logo&#10;&#10;Description automatically generated with low confidence">
            <a:extLst>
              <a:ext uri="{FF2B5EF4-FFF2-40B4-BE49-F238E27FC236}">
                <a16:creationId xmlns:a16="http://schemas.microsoft.com/office/drawing/2014/main" id="{13D652A6-F60A-4A23-8858-ED02C6141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693" y="1597926"/>
            <a:ext cx="2294304" cy="2294304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28829C4C-02FD-419B-AC06-3A509F8E5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39343"/>
            <a:ext cx="2294304" cy="2294304"/>
          </a:xfrm>
          <a:prstGeom prst="rect">
            <a:avLst/>
          </a:prstGeom>
        </p:spPr>
      </p:pic>
      <p:pic>
        <p:nvPicPr>
          <p:cNvPr id="14" name="Picture 13" descr="Text, whiteboard&#10;&#10;Description automatically generated">
            <a:extLst>
              <a:ext uri="{FF2B5EF4-FFF2-40B4-BE49-F238E27FC236}">
                <a16:creationId xmlns:a16="http://schemas.microsoft.com/office/drawing/2014/main" id="{508C4A6E-698A-430C-9B32-290F2BCA5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693" y="4039343"/>
            <a:ext cx="2294304" cy="2294304"/>
          </a:xfrm>
          <a:prstGeom prst="rect">
            <a:avLst/>
          </a:prstGeom>
        </p:spPr>
      </p:pic>
      <p:pic>
        <p:nvPicPr>
          <p:cNvPr id="16" name="Picture 15" descr="Text, calendar&#10;&#10;Description automatically generated">
            <a:extLst>
              <a:ext uri="{FF2B5EF4-FFF2-40B4-BE49-F238E27FC236}">
                <a16:creationId xmlns:a16="http://schemas.microsoft.com/office/drawing/2014/main" id="{C4CD58B7-BE6C-40A8-9768-F042CD22D1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659" y="198557"/>
            <a:ext cx="4475921" cy="2984261"/>
          </a:xfrm>
          <a:prstGeom prst="rect">
            <a:avLst/>
          </a:prstGeom>
        </p:spPr>
      </p:pic>
      <p:pic>
        <p:nvPicPr>
          <p:cNvPr id="18" name="Picture 17" descr="A group of chocolates on a table&#10;&#10;Description automatically generated with low confidence">
            <a:extLst>
              <a:ext uri="{FF2B5EF4-FFF2-40B4-BE49-F238E27FC236}">
                <a16:creationId xmlns:a16="http://schemas.microsoft.com/office/drawing/2014/main" id="{9529A105-1178-4EA2-86FB-5F61A2109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89" y="3349386"/>
            <a:ext cx="4476391" cy="298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93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2D63-6D45-4535-8FDA-5C0247C41087}"/>
              </a:ext>
            </a:extLst>
          </p:cNvPr>
          <p:cNvSpPr/>
          <p:nvPr/>
        </p:nvSpPr>
        <p:spPr>
          <a:xfrm>
            <a:off x="838201" y="1082590"/>
            <a:ext cx="5085521" cy="353007"/>
          </a:xfrm>
          <a:prstGeom prst="rect">
            <a:avLst/>
          </a:prstGeom>
          <a:solidFill>
            <a:srgbClr val="FD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9FFFE-9705-438D-89F3-0A038B3C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solidFill>
                  <a:srgbClr val="222222"/>
                </a:solidFill>
                <a:latin typeface="ITC Benguiat" pitchFamily="50" charset="0"/>
              </a:rPr>
              <a:t>by the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D4252-EE00-4FC8-977D-DA5166840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5456"/>
            <a:ext cx="5257800" cy="4501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DB525"/>
                </a:solidFill>
                <a:latin typeface="Brandon Grotesque Bold" panose="020B0803020203060202" pitchFamily="34" charset="0"/>
              </a:rPr>
              <a:t>7,350 </a:t>
            </a:r>
            <a:r>
              <a:rPr lang="en-US" sz="2000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Unique accounts reached</a:t>
            </a:r>
            <a:endParaRPr lang="en-US" sz="4000" dirty="0">
              <a:solidFill>
                <a:srgbClr val="FDB525"/>
              </a:solidFill>
              <a:latin typeface="Brandon Grotesque Bold" panose="020B0803020203060202" pitchFamily="34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FDB525"/>
                </a:solidFill>
                <a:latin typeface="Brandon Grotesque Bold" panose="020B0803020203060202" pitchFamily="34" charset="0"/>
              </a:rPr>
              <a:t>583</a:t>
            </a:r>
            <a:r>
              <a:rPr lang="en-US" sz="2800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 </a:t>
            </a:r>
            <a:r>
              <a:rPr lang="en-US" sz="2000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Likes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DB525"/>
                </a:solidFill>
                <a:latin typeface="Brandon Grotesque Bold" panose="020B0803020203060202" pitchFamily="34" charset="0"/>
              </a:rPr>
              <a:t>107</a:t>
            </a:r>
            <a:r>
              <a:rPr lang="en-US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 </a:t>
            </a:r>
            <a:r>
              <a:rPr lang="en-US" sz="2000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Comments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DB525"/>
                </a:solidFill>
                <a:latin typeface="Brandon Grotesque Bold" panose="020B0803020203060202" pitchFamily="34" charset="0"/>
              </a:rPr>
              <a:t>38</a:t>
            </a:r>
            <a:r>
              <a:rPr lang="en-US" sz="2800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 </a:t>
            </a:r>
            <a:r>
              <a:rPr lang="en-US" sz="2000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Saves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DB525"/>
                </a:solidFill>
                <a:latin typeface="Brandon Grotesque Bold" panose="020B0803020203060202" pitchFamily="34" charset="0"/>
              </a:rPr>
              <a:t>28 </a:t>
            </a:r>
            <a:r>
              <a:rPr lang="en-US" sz="2000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Shares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DAE5DC75-7550-4E32-AEE7-DE9078CEE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443" y="1435597"/>
            <a:ext cx="4250635" cy="42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97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2D63-6D45-4535-8FDA-5C0247C41087}"/>
              </a:ext>
            </a:extLst>
          </p:cNvPr>
          <p:cNvSpPr/>
          <p:nvPr/>
        </p:nvSpPr>
        <p:spPr>
          <a:xfrm>
            <a:off x="838202" y="1082590"/>
            <a:ext cx="5165034" cy="353007"/>
          </a:xfrm>
          <a:prstGeom prst="rect">
            <a:avLst/>
          </a:prstGeom>
          <a:solidFill>
            <a:srgbClr val="FD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9FFFE-9705-438D-89F3-0A038B3C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solidFill>
                  <a:srgbClr val="222222"/>
                </a:solidFill>
                <a:latin typeface="ITC Benguiat" pitchFamily="50" charset="0"/>
              </a:rPr>
              <a:t>spotify playlists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D4252-EE00-4FC8-977D-DA5166840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5456"/>
            <a:ext cx="10515600" cy="450166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Venus-based content always performs well and produces engagement with our Happy Viking audience, and we were inspired by Venus mentioning her love of music and karaoke to use Spotify as a new avenue for content.</a:t>
            </a:r>
            <a:endParaRPr lang="en-US" sz="2800" dirty="0">
              <a:solidFill>
                <a:srgbClr val="222222"/>
              </a:solidFill>
              <a:latin typeface="Brandon Grotesque Bold" panose="020B0803020203060202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DB525"/>
              </a:solidFill>
              <a:latin typeface="Brandon Grotesque Bold" panose="020B0803020203060202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DB525"/>
                </a:solidFill>
                <a:latin typeface="Brandon Grotesque Bold" panose="020B0803020203060202" pitchFamily="34" charset="0"/>
              </a:rPr>
              <a:t>Project Briefing</a:t>
            </a:r>
          </a:p>
          <a:p>
            <a:r>
              <a:rPr lang="en-US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Populate a Happy Viking Spotify account with 3 to 4 playlists related to the HV brand</a:t>
            </a:r>
          </a:p>
          <a:p>
            <a:r>
              <a:rPr lang="en-US" sz="2800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Design cover art for </a:t>
            </a:r>
            <a:r>
              <a:rPr lang="en-US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each of the playlists</a:t>
            </a:r>
          </a:p>
          <a:p>
            <a:r>
              <a:rPr lang="en-US" sz="2800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Create a </a:t>
            </a:r>
            <a:r>
              <a:rPr lang="en-US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carousel deliverable with each of the covers and tracklists to be posted on Instagram</a:t>
            </a:r>
            <a:endParaRPr lang="en-US" sz="2800" dirty="0">
              <a:solidFill>
                <a:srgbClr val="222222"/>
              </a:solidFill>
              <a:latin typeface="Brandon Grotesque Bold" panose="020B08030202030602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111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2D63-6D45-4535-8FDA-5C0247C41087}"/>
              </a:ext>
            </a:extLst>
          </p:cNvPr>
          <p:cNvSpPr/>
          <p:nvPr/>
        </p:nvSpPr>
        <p:spPr>
          <a:xfrm>
            <a:off x="838202" y="1082590"/>
            <a:ext cx="5165034" cy="353007"/>
          </a:xfrm>
          <a:prstGeom prst="rect">
            <a:avLst/>
          </a:prstGeom>
          <a:solidFill>
            <a:srgbClr val="FD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9FFFE-9705-438D-89F3-0A038B3C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solidFill>
                  <a:srgbClr val="222222"/>
                </a:solidFill>
                <a:latin typeface="ITC Benguiat" pitchFamily="50" charset="0"/>
              </a:rPr>
              <a:t>spotify playlists</a:t>
            </a: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36DD4DD-52AE-4886-8F4B-97C40E39E6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1" b="12148"/>
          <a:stretch/>
        </p:blipFill>
        <p:spPr>
          <a:xfrm>
            <a:off x="694724" y="2551289"/>
            <a:ext cx="5308512" cy="3431823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59B0571-5793-4290-8CF1-0BBA3BBEF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/>
          <a:stretch/>
        </p:blipFill>
        <p:spPr>
          <a:xfrm>
            <a:off x="6333065" y="1711268"/>
            <a:ext cx="5267309" cy="427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30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428B4-ABBE-47B2-ACFB-98208BA20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346" y="1263926"/>
            <a:ext cx="6185453" cy="980867"/>
          </a:xfrm>
        </p:spPr>
        <p:txBody>
          <a:bodyPr/>
          <a:lstStyle/>
          <a:p>
            <a:pPr algn="ctr"/>
            <a:r>
              <a:rPr lang="en-US" i="0" cap="none" dirty="0">
                <a:solidFill>
                  <a:srgbClr val="FDB525"/>
                </a:solidFill>
                <a:latin typeface="Brandon Grotesque Bold" panose="020B0803020203060202" pitchFamily="34" charset="0"/>
              </a:rPr>
              <a:t>HV RADIO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9544A762-CB5F-4DD2-B290-B34A0E9469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frame">
            <a:avLst>
              <a:gd name="adj1" fmla="val 6316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 descr="A person taking a picture of herself&#10;&#10;Description automatically generated with medium confidence">
            <a:hlinkClick r:id="rId3"/>
            <a:extLst>
              <a:ext uri="{FF2B5EF4-FFF2-40B4-BE49-F238E27FC236}">
                <a16:creationId xmlns:a16="http://schemas.microsoft.com/office/drawing/2014/main" id="{2F3CB3D9-8355-447A-8749-4B748DE3A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63926"/>
            <a:ext cx="4330147" cy="433014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A60526-0CED-4152-B791-05B205153379}"/>
              </a:ext>
            </a:extLst>
          </p:cNvPr>
          <p:cNvSpPr txBox="1">
            <a:spLocks/>
          </p:cNvSpPr>
          <p:nvPr/>
        </p:nvSpPr>
        <p:spPr>
          <a:xfrm>
            <a:off x="5686838" y="2440692"/>
            <a:ext cx="5148470" cy="3036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DB525"/>
                </a:solidFill>
                <a:latin typeface="Brandon Grotesque Black" panose="020B0A03020203060202" pitchFamily="34" charset="0"/>
              </a:rPr>
              <a:t>Genres:</a:t>
            </a:r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 Pop, Alternative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General feel-good playlist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Upbeat tempo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Danceable, happy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Can be played in the car, headphones during commute or daily activities to boost energy </a:t>
            </a:r>
          </a:p>
        </p:txBody>
      </p:sp>
    </p:spTree>
    <p:extLst>
      <p:ext uri="{BB962C8B-B14F-4D97-AF65-F5344CB8AC3E}">
        <p14:creationId xmlns:p14="http://schemas.microsoft.com/office/powerpoint/2010/main" val="4244182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ame 5">
            <a:extLst>
              <a:ext uri="{FF2B5EF4-FFF2-40B4-BE49-F238E27FC236}">
                <a16:creationId xmlns:a16="http://schemas.microsoft.com/office/drawing/2014/main" id="{80340143-9ACF-4591-B4AC-3BA37D48F7D6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frame">
            <a:avLst>
              <a:gd name="adj1" fmla="val 6316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D824669-45CA-4D92-9E03-24904AFF306B}"/>
              </a:ext>
            </a:extLst>
          </p:cNvPr>
          <p:cNvSpPr txBox="1">
            <a:spLocks/>
          </p:cNvSpPr>
          <p:nvPr/>
        </p:nvSpPr>
        <p:spPr>
          <a:xfrm>
            <a:off x="5168346" y="1263926"/>
            <a:ext cx="6185453" cy="9808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DB525"/>
                </a:solidFill>
                <a:latin typeface="Brandon Grotesque Bold" panose="020B0803020203060202" pitchFamily="34" charset="0"/>
              </a:rPr>
              <a:t>HAPPY HUSTLE</a:t>
            </a:r>
          </a:p>
        </p:txBody>
      </p:sp>
      <p:pic>
        <p:nvPicPr>
          <p:cNvPr id="8" name="Picture 7" descr="A picture containing text, book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D06CBC73-4D33-47DD-9C91-E98B2A264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263926"/>
            <a:ext cx="4330147" cy="43301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783418C-A60C-4F5C-965F-D2C5920750DF}"/>
              </a:ext>
            </a:extLst>
          </p:cNvPr>
          <p:cNvSpPr txBox="1">
            <a:spLocks/>
          </p:cNvSpPr>
          <p:nvPr/>
        </p:nvSpPr>
        <p:spPr>
          <a:xfrm>
            <a:off x="5565913" y="2570922"/>
            <a:ext cx="5787886" cy="3023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DB525"/>
                </a:solidFill>
                <a:latin typeface="Brandon Grotesque Black" panose="020B0A03020203060202" pitchFamily="34" charset="0"/>
              </a:rPr>
              <a:t>Genres:</a:t>
            </a:r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 Rap, Hip-Hop, Pop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Workout and gym playlist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Motivational or competitive lyrical themes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Bass heavy, high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Can be used strictly for exercise or for motivational mood setting</a:t>
            </a:r>
          </a:p>
        </p:txBody>
      </p:sp>
    </p:spTree>
    <p:extLst>
      <p:ext uri="{BB962C8B-B14F-4D97-AF65-F5344CB8AC3E}">
        <p14:creationId xmlns:p14="http://schemas.microsoft.com/office/powerpoint/2010/main" val="3817044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428B4-ABBE-47B2-ACFB-98208BA20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581" y="1263926"/>
            <a:ext cx="6185453" cy="980867"/>
          </a:xfrm>
        </p:spPr>
        <p:txBody>
          <a:bodyPr>
            <a:normAutofit/>
          </a:bodyPr>
          <a:lstStyle/>
          <a:p>
            <a:pPr algn="ctr"/>
            <a:r>
              <a:rPr lang="en-US" sz="4800" i="0" cap="none" dirty="0">
                <a:solidFill>
                  <a:srgbClr val="FDB525"/>
                </a:solidFill>
                <a:latin typeface="Brandon Grotesque Bold" panose="020B0803020203060202" pitchFamily="34" charset="0"/>
              </a:rPr>
              <a:t>ALL SHE WROTE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9544A762-CB5F-4DD2-B290-B34A0E9469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frame">
            <a:avLst>
              <a:gd name="adj1" fmla="val 6316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Text&#10;&#10;Description automatically generated with low confidence">
            <a:hlinkClick r:id="rId3"/>
            <a:extLst>
              <a:ext uri="{FF2B5EF4-FFF2-40B4-BE49-F238E27FC236}">
                <a16:creationId xmlns:a16="http://schemas.microsoft.com/office/drawing/2014/main" id="{D338E56F-83C0-416B-AF4F-5B8FD2D06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34" y="1263926"/>
            <a:ext cx="4330147" cy="43301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AD8E91-3E9E-43A7-9061-AF5173A5ACFF}"/>
              </a:ext>
            </a:extLst>
          </p:cNvPr>
          <p:cNvSpPr txBox="1">
            <a:spLocks/>
          </p:cNvSpPr>
          <p:nvPr/>
        </p:nvSpPr>
        <p:spPr>
          <a:xfrm>
            <a:off x="5473148" y="2584174"/>
            <a:ext cx="5787886" cy="3009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DB525"/>
                </a:solidFill>
                <a:latin typeface="Brandon Grotesque Black" panose="020B0A03020203060202" pitchFamily="34" charset="0"/>
              </a:rPr>
              <a:t>Genres:</a:t>
            </a:r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 Rap, Hip-Hop, Pop, R&amp;B, Alternative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Highlighting different women in music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Confident and vulnerable female perspectives and songs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Potential to serve as exposure for smaller female artists to be recognized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Can be updated in the future with new releases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  <a:latin typeface="Brandon Grotesque Regular" panose="020B05030202030602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343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ame 5">
            <a:extLst>
              <a:ext uri="{FF2B5EF4-FFF2-40B4-BE49-F238E27FC236}">
                <a16:creationId xmlns:a16="http://schemas.microsoft.com/office/drawing/2014/main" id="{80340143-9ACF-4591-B4AC-3BA37D48F7D6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frame">
            <a:avLst>
              <a:gd name="adj1" fmla="val 6316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D824669-45CA-4D92-9E03-24904AFF306B}"/>
              </a:ext>
            </a:extLst>
          </p:cNvPr>
          <p:cNvSpPr txBox="1">
            <a:spLocks/>
          </p:cNvSpPr>
          <p:nvPr/>
        </p:nvSpPr>
        <p:spPr>
          <a:xfrm>
            <a:off x="5367130" y="1263926"/>
            <a:ext cx="6185453" cy="9808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DB525"/>
                </a:solidFill>
                <a:latin typeface="Brandon Grotesque Bold" panose="020B0803020203060202" pitchFamily="34" charset="0"/>
              </a:rPr>
              <a:t>JUST DUET</a:t>
            </a:r>
          </a:p>
        </p:txBody>
      </p:sp>
      <p:pic>
        <p:nvPicPr>
          <p:cNvPr id="4" name="Picture 3" descr="A picture containing map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2C8A5A43-A52A-419D-9D0A-35FBE7B4D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263926"/>
            <a:ext cx="4330147" cy="43301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BAB121-87FC-4B4B-B0B9-2D93D70D2D13}"/>
              </a:ext>
            </a:extLst>
          </p:cNvPr>
          <p:cNvSpPr txBox="1">
            <a:spLocks/>
          </p:cNvSpPr>
          <p:nvPr/>
        </p:nvSpPr>
        <p:spPr>
          <a:xfrm>
            <a:off x="5565913" y="2557670"/>
            <a:ext cx="5787886" cy="3036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DB525"/>
                </a:solidFill>
                <a:latin typeface="Brandon Grotesque Black" panose="020B0A03020203060202" pitchFamily="34" charset="0"/>
              </a:rPr>
              <a:t>Genres:</a:t>
            </a:r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 Pop, Rock, Alternative, Hip-Hop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Karaoke playlist and sing-along songs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Plays off Venus’ love for karaoke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Features broad range of artists and genres that people are most likely familiar with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Light-hearted, fun energy and theme</a:t>
            </a:r>
          </a:p>
        </p:txBody>
      </p:sp>
    </p:spTree>
    <p:extLst>
      <p:ext uri="{BB962C8B-B14F-4D97-AF65-F5344CB8AC3E}">
        <p14:creationId xmlns:p14="http://schemas.microsoft.com/office/powerpoint/2010/main" val="3324942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2D63-6D45-4535-8FDA-5C0247C41087}"/>
              </a:ext>
            </a:extLst>
          </p:cNvPr>
          <p:cNvSpPr/>
          <p:nvPr/>
        </p:nvSpPr>
        <p:spPr>
          <a:xfrm>
            <a:off x="838201" y="1082590"/>
            <a:ext cx="6795051" cy="353007"/>
          </a:xfrm>
          <a:prstGeom prst="rect">
            <a:avLst/>
          </a:prstGeom>
          <a:solidFill>
            <a:srgbClr val="FD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9FFFE-9705-438D-89F3-0A038B3C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solidFill>
                  <a:srgbClr val="222222"/>
                </a:solidFill>
                <a:latin typeface="ITC Benguiat" pitchFamily="50" charset="0"/>
              </a:rPr>
              <a:t>instagram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D4252-EE00-4FC8-977D-DA5166840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5456"/>
            <a:ext cx="10515600" cy="4501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DB525"/>
                </a:solidFill>
                <a:latin typeface="Brandon Grotesque Bold" panose="020B0803020203060202" pitchFamily="34" charset="0"/>
              </a:rPr>
              <a:t>Project Briefing</a:t>
            </a:r>
          </a:p>
          <a:p>
            <a:r>
              <a:rPr lang="en-US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Research competitors and similar accounts for strategies and practices regarding Instagram story highlights</a:t>
            </a:r>
          </a:p>
          <a:p>
            <a:r>
              <a:rPr lang="en-US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Suggest content categories for Happy Viking highlights</a:t>
            </a:r>
          </a:p>
          <a:p>
            <a:r>
              <a:rPr lang="en-US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D</a:t>
            </a:r>
            <a:r>
              <a:rPr lang="en-US" sz="2800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esign templates for HV story highlights (mission, recipes, reviews)</a:t>
            </a:r>
          </a:p>
        </p:txBody>
      </p:sp>
    </p:spTree>
    <p:extLst>
      <p:ext uri="{BB962C8B-B14F-4D97-AF65-F5344CB8AC3E}">
        <p14:creationId xmlns:p14="http://schemas.microsoft.com/office/powerpoint/2010/main" val="2178418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2D63-6D45-4535-8FDA-5C0247C41087}"/>
              </a:ext>
            </a:extLst>
          </p:cNvPr>
          <p:cNvSpPr/>
          <p:nvPr/>
        </p:nvSpPr>
        <p:spPr>
          <a:xfrm>
            <a:off x="838201" y="1082590"/>
            <a:ext cx="8491329" cy="353007"/>
          </a:xfrm>
          <a:prstGeom prst="rect">
            <a:avLst/>
          </a:prstGeom>
          <a:solidFill>
            <a:srgbClr val="FD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9FFFE-9705-438D-89F3-0A038B3C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solidFill>
                  <a:srgbClr val="222222"/>
                </a:solidFill>
                <a:latin typeface="ITC Benguiat" pitchFamily="50" charset="0"/>
              </a:rPr>
              <a:t>strengths and weaknesses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D4252-EE00-4FC8-977D-DA5166840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3841"/>
            <a:ext cx="5257800" cy="2889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DB525"/>
                </a:solidFill>
                <a:latin typeface="Brandon Grotesque Bold" panose="020B0803020203060202" pitchFamily="34" charset="0"/>
              </a:rPr>
              <a:t>Strengths</a:t>
            </a:r>
          </a:p>
          <a:p>
            <a:r>
              <a:rPr lang="en-US" sz="2400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Graphic design</a:t>
            </a:r>
          </a:p>
          <a:p>
            <a:r>
              <a:rPr lang="en-US" sz="2400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Art direction</a:t>
            </a:r>
          </a:p>
          <a:p>
            <a:r>
              <a:rPr lang="en-US" sz="2400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Presentation and research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DB525"/>
                </a:solidFill>
                <a:latin typeface="Brandon Grotesque Bold" panose="020B0803020203060202" pitchFamily="34" charset="0"/>
              </a:rPr>
              <a:t>Weaknesses</a:t>
            </a:r>
          </a:p>
          <a:p>
            <a:r>
              <a:rPr lang="en-US" sz="2400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Video content creation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85BB1A-AF18-4E58-B7A2-8B7F37CA23A9}"/>
              </a:ext>
            </a:extLst>
          </p:cNvPr>
          <p:cNvSpPr txBox="1">
            <a:spLocks/>
          </p:cNvSpPr>
          <p:nvPr/>
        </p:nvSpPr>
        <p:spPr>
          <a:xfrm>
            <a:off x="6096000" y="2543841"/>
            <a:ext cx="5257800" cy="2889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FDB525"/>
                </a:solidFill>
                <a:latin typeface="Brandon Grotesque Bold" panose="020B0803020203060202" pitchFamily="34" charset="0"/>
              </a:rPr>
              <a:t>Opportunities</a:t>
            </a:r>
          </a:p>
          <a:p>
            <a:r>
              <a:rPr lang="en-US" sz="2400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Product photography</a:t>
            </a:r>
          </a:p>
          <a:p>
            <a:r>
              <a:rPr lang="en-US" sz="2400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Market and competitor analysis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DB525"/>
                </a:solidFill>
                <a:latin typeface="Brandon Grotesque Bold" panose="020B0803020203060202" pitchFamily="34" charset="0"/>
              </a:rPr>
              <a:t>Threats</a:t>
            </a:r>
          </a:p>
          <a:p>
            <a:r>
              <a:rPr lang="en-US" sz="2400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Platform learning curves</a:t>
            </a:r>
          </a:p>
        </p:txBody>
      </p:sp>
    </p:spTree>
    <p:extLst>
      <p:ext uri="{BB962C8B-B14F-4D97-AF65-F5344CB8AC3E}">
        <p14:creationId xmlns:p14="http://schemas.microsoft.com/office/powerpoint/2010/main" val="730226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2D63-6D45-4535-8FDA-5C0247C41087}"/>
              </a:ext>
            </a:extLst>
          </p:cNvPr>
          <p:cNvSpPr/>
          <p:nvPr/>
        </p:nvSpPr>
        <p:spPr>
          <a:xfrm>
            <a:off x="838201" y="1082590"/>
            <a:ext cx="10359886" cy="353007"/>
          </a:xfrm>
          <a:prstGeom prst="rect">
            <a:avLst/>
          </a:prstGeom>
          <a:solidFill>
            <a:srgbClr val="FD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9FFFE-9705-438D-89F3-0A038B3C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solidFill>
                  <a:srgbClr val="222222"/>
                </a:solidFill>
                <a:latin typeface="ITC Benguiat" pitchFamily="50" charset="0"/>
              </a:rPr>
              <a:t>common themes and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D4252-EE00-4FC8-977D-DA5166840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5456"/>
            <a:ext cx="10515600" cy="450166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Recipes</a:t>
            </a:r>
          </a:p>
          <a:p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Testimonials </a:t>
            </a:r>
            <a:r>
              <a:rPr lang="en-US" dirty="0">
                <a:solidFill>
                  <a:srgbClr val="FDB525"/>
                </a:solidFill>
                <a:latin typeface="Brandon Grotesque Bold" panose="020B0803020203060202" pitchFamily="34" charset="0"/>
              </a:rPr>
              <a:t>(Team HV)</a:t>
            </a:r>
          </a:p>
          <a:p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Press</a:t>
            </a:r>
          </a:p>
          <a:p>
            <a:pPr lvl="1"/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Build brand ethos and credibility</a:t>
            </a:r>
          </a:p>
          <a:p>
            <a:pPr lvl="1"/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Highlight big announcements or features</a:t>
            </a:r>
          </a:p>
          <a:p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FAQs</a:t>
            </a:r>
          </a:p>
          <a:p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Product benefits</a:t>
            </a:r>
          </a:p>
          <a:p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Company mission </a:t>
            </a:r>
            <a:r>
              <a:rPr lang="en-US" dirty="0">
                <a:solidFill>
                  <a:srgbClr val="FDB525"/>
                </a:solidFill>
                <a:latin typeface="Brandon Grotesque Bold" panose="020B0803020203060202" pitchFamily="34" charset="0"/>
              </a:rPr>
              <a:t>(Venus)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5F6415-6BCA-45D9-A793-80DC7EE91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7558" r="-591" b="11520"/>
          <a:stretch/>
        </p:blipFill>
        <p:spPr>
          <a:xfrm>
            <a:off x="7062323" y="1931503"/>
            <a:ext cx="2244791" cy="3935897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ED8B86-83E2-49A5-AB7D-91DD80F5C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9" b="11323"/>
          <a:stretch/>
        </p:blipFill>
        <p:spPr>
          <a:xfrm>
            <a:off x="9534396" y="1974573"/>
            <a:ext cx="2244791" cy="3892827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2642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E4DB76-CECF-4312-B4AD-AD3A96921F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5099" b="11615"/>
          <a:stretch/>
        </p:blipFill>
        <p:spPr>
          <a:xfrm>
            <a:off x="462740" y="1052997"/>
            <a:ext cx="26388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C92E544D-CB27-4055-9913-876F86624B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518" r="1" b="12196"/>
          <a:stretch/>
        </p:blipFill>
        <p:spPr>
          <a:xfrm>
            <a:off x="3279370" y="1053000"/>
            <a:ext cx="26388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AA87D9A-B927-456D-B0CC-61E45070EF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867" r="1" b="11847"/>
          <a:stretch/>
        </p:blipFill>
        <p:spPr>
          <a:xfrm>
            <a:off x="6096000" y="1053000"/>
            <a:ext cx="26388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43982F33-8372-414D-A0CB-475651807F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7" r="2" b="11848"/>
          <a:stretch/>
        </p:blipFill>
        <p:spPr>
          <a:xfrm>
            <a:off x="8912629" y="1053002"/>
            <a:ext cx="2638800" cy="4751387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886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2D63-6D45-4535-8FDA-5C0247C41087}"/>
              </a:ext>
            </a:extLst>
          </p:cNvPr>
          <p:cNvSpPr/>
          <p:nvPr/>
        </p:nvSpPr>
        <p:spPr>
          <a:xfrm>
            <a:off x="838201" y="1047525"/>
            <a:ext cx="6795051" cy="353007"/>
          </a:xfrm>
          <a:prstGeom prst="rect">
            <a:avLst/>
          </a:prstGeom>
          <a:solidFill>
            <a:srgbClr val="FD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9FFFE-9705-438D-89F3-0A038B3C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solidFill>
                  <a:srgbClr val="222222"/>
                </a:solidFill>
                <a:latin typeface="ITC Benguiat" pitchFamily="50" charset="0"/>
              </a:rPr>
              <a:t>creative deliverables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D4252-EE00-4FC8-977D-DA5166840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51132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Pre-made graphics for stories</a:t>
            </a:r>
          </a:p>
          <a:p>
            <a:pPr lvl="1"/>
            <a:r>
              <a:rPr lang="en-US" i="1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Sub-10K issue with swipe ups</a:t>
            </a:r>
          </a:p>
          <a:p>
            <a:pPr lvl="1"/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Recipe cards</a:t>
            </a:r>
          </a:p>
          <a:p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Use of white space for text and additional information</a:t>
            </a:r>
          </a:p>
          <a:p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Bright, branded colors</a:t>
            </a:r>
          </a:p>
          <a:p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UGC typically used for testimonials</a:t>
            </a:r>
          </a:p>
        </p:txBody>
      </p:sp>
    </p:spTree>
    <p:extLst>
      <p:ext uri="{BB962C8B-B14F-4D97-AF65-F5344CB8AC3E}">
        <p14:creationId xmlns:p14="http://schemas.microsoft.com/office/powerpoint/2010/main" val="1525275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E4DB76-CECF-4312-B4AD-AD3A96921F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8" b="2692"/>
          <a:stretch/>
        </p:blipFill>
        <p:spPr>
          <a:xfrm>
            <a:off x="462740" y="888741"/>
            <a:ext cx="2638800" cy="5080517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2E544D-CB27-4055-9913-876F86624B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3" b="2697"/>
          <a:stretch/>
        </p:blipFill>
        <p:spPr>
          <a:xfrm>
            <a:off x="3279370" y="888744"/>
            <a:ext cx="2638800" cy="5080513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A87D9A-B927-456D-B0CC-61E45070EF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3" b="2697"/>
          <a:stretch/>
        </p:blipFill>
        <p:spPr>
          <a:xfrm>
            <a:off x="6096000" y="888745"/>
            <a:ext cx="2638800" cy="5080512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982F33-8372-414D-A0CB-475651807F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8" b="2692"/>
          <a:stretch/>
        </p:blipFill>
        <p:spPr>
          <a:xfrm>
            <a:off x="8912629" y="888747"/>
            <a:ext cx="2638800" cy="508051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29705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2D63-6D45-4535-8FDA-5C0247C41087}"/>
              </a:ext>
            </a:extLst>
          </p:cNvPr>
          <p:cNvSpPr/>
          <p:nvPr/>
        </p:nvSpPr>
        <p:spPr>
          <a:xfrm>
            <a:off x="838201" y="1082590"/>
            <a:ext cx="6795051" cy="353007"/>
          </a:xfrm>
          <a:prstGeom prst="rect">
            <a:avLst/>
          </a:prstGeom>
          <a:solidFill>
            <a:srgbClr val="FD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9FFFE-9705-438D-89F3-0A038B3C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solidFill>
                  <a:srgbClr val="222222"/>
                </a:solidFill>
                <a:latin typeface="ITC Benguiat" pitchFamily="50" charset="0"/>
              </a:rPr>
              <a:t>instagram highlights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56717EF-CAFB-4E3B-953A-1DD13C536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9" y="1787937"/>
            <a:ext cx="2646528" cy="4704938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E5A9412C-1227-4015-8AA7-7E358CD74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937" y="1787937"/>
            <a:ext cx="2646528" cy="4704938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32C6609D-CA85-4705-A232-8264573B9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465" y="1787937"/>
            <a:ext cx="2646528" cy="4704938"/>
          </a:xfrm>
          <a:prstGeom prst="rect">
            <a:avLst/>
          </a:prstGeom>
          <a:ln w="6350">
            <a:solidFill>
              <a:srgbClr val="222222"/>
            </a:solidFill>
          </a:ln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F19CED4F-30AA-4759-85FF-5B13816A9D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993" y="1787937"/>
            <a:ext cx="2646528" cy="470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1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2D63-6D45-4535-8FDA-5C0247C41087}"/>
              </a:ext>
            </a:extLst>
          </p:cNvPr>
          <p:cNvSpPr/>
          <p:nvPr/>
        </p:nvSpPr>
        <p:spPr>
          <a:xfrm>
            <a:off x="838201" y="1082590"/>
            <a:ext cx="6795051" cy="353007"/>
          </a:xfrm>
          <a:prstGeom prst="rect">
            <a:avLst/>
          </a:prstGeom>
          <a:solidFill>
            <a:srgbClr val="FD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9FFFE-9705-438D-89F3-0A038B3C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solidFill>
                  <a:srgbClr val="222222"/>
                </a:solidFill>
                <a:latin typeface="ITC Benguiat" pitchFamily="50" charset="0"/>
              </a:rPr>
              <a:t>instagram highlights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6717EF-CAFB-4E3B-953A-1DD13C536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156" y="1787937"/>
            <a:ext cx="2646527" cy="4704938"/>
          </a:xfrm>
          <a:prstGeom prst="rect">
            <a:avLst/>
          </a:prstGeom>
          <a:ln w="6350">
            <a:solidFill>
              <a:srgbClr val="22222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A9412C-1227-4015-8AA7-7E358CD74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684" y="1787937"/>
            <a:ext cx="2646527" cy="47049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C6609D-CA85-4705-A232-8264573B9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6212" y="1787937"/>
            <a:ext cx="2646527" cy="4704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9CED4F-30AA-4759-85FF-5B13816A9D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2740" y="1787937"/>
            <a:ext cx="2646527" cy="470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43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2D63-6D45-4535-8FDA-5C0247C41087}"/>
              </a:ext>
            </a:extLst>
          </p:cNvPr>
          <p:cNvSpPr/>
          <p:nvPr/>
        </p:nvSpPr>
        <p:spPr>
          <a:xfrm>
            <a:off x="838201" y="1047525"/>
            <a:ext cx="6795051" cy="353007"/>
          </a:xfrm>
          <a:prstGeom prst="rect">
            <a:avLst/>
          </a:prstGeom>
          <a:solidFill>
            <a:srgbClr val="FD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9FFFE-9705-438D-89F3-0A038B3C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solidFill>
                  <a:srgbClr val="222222"/>
                </a:solidFill>
                <a:latin typeface="ITC Benguiat" pitchFamily="50" charset="0"/>
              </a:rPr>
              <a:t>internship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D4252-EE00-4FC8-977D-DA5166840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51132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Understanding of strategy and research for content decisions</a:t>
            </a:r>
          </a:p>
          <a:p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Videography and familiarity with Tik Tok and video-centric platforms</a:t>
            </a:r>
          </a:p>
          <a:p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Community management and influencer marketing</a:t>
            </a:r>
          </a:p>
          <a:p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Agency partnerships and overviews (Made by Colony)</a:t>
            </a:r>
          </a:p>
          <a:p>
            <a:endParaRPr lang="en-US" dirty="0">
              <a:solidFill>
                <a:srgbClr val="222222"/>
              </a:solidFill>
              <a:latin typeface="Brandon Grotesque Regular" panose="020B0503020203060202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222222"/>
                </a:solidFill>
                <a:latin typeface="Brandon Grotesque Regular" panose="020B0503020203060202" pitchFamily="34" charset="0"/>
              </a:rPr>
              <a:t>…and of course, the connections and amazing DYLA team</a:t>
            </a:r>
          </a:p>
        </p:txBody>
      </p:sp>
    </p:spTree>
    <p:extLst>
      <p:ext uri="{BB962C8B-B14F-4D97-AF65-F5344CB8AC3E}">
        <p14:creationId xmlns:p14="http://schemas.microsoft.com/office/powerpoint/2010/main" val="33478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428B4-ABBE-47B2-ACFB-98208BA20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1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en-US" i="0" cap="none" dirty="0">
                <a:solidFill>
                  <a:srgbClr val="222222"/>
                </a:solidFill>
                <a:latin typeface="ITC Benguiat" pitchFamily="50" charset="0"/>
              </a:rPr>
              <a:t>part </a:t>
            </a:r>
            <a:r>
              <a:rPr lang="en-US" dirty="0">
                <a:solidFill>
                  <a:srgbClr val="222222"/>
                </a:solidFill>
                <a:latin typeface="ITC Benguiat" pitchFamily="50" charset="0"/>
              </a:rPr>
              <a:t>one</a:t>
            </a:r>
            <a:br>
              <a:rPr lang="en-US" i="0" cap="none" dirty="0">
                <a:solidFill>
                  <a:srgbClr val="222222"/>
                </a:solidFill>
                <a:latin typeface="Brandon Grotesque Bold" panose="020B0803020203060202" pitchFamily="34" charset="0"/>
              </a:rPr>
            </a:br>
            <a:r>
              <a:rPr lang="en-US" sz="1600" i="0" cap="none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 </a:t>
            </a:r>
            <a:br>
              <a:rPr lang="en-US" sz="1600" i="0" cap="none" dirty="0">
                <a:solidFill>
                  <a:srgbClr val="222222"/>
                </a:solidFill>
                <a:latin typeface="Brandon Grotesque Bold" panose="020B0803020203060202" pitchFamily="34" charset="0"/>
              </a:rPr>
            </a:br>
            <a:r>
              <a:rPr lang="en-US" sz="4400" i="0" cap="none" dirty="0">
                <a:solidFill>
                  <a:srgbClr val="FDB525"/>
                </a:solidFill>
                <a:latin typeface="Brandon Grotesque Bold" panose="020B0803020203060202" pitchFamily="34" charset="0"/>
              </a:rPr>
              <a:t>MARKET RESEARCH </a:t>
            </a:r>
            <a:br>
              <a:rPr lang="en-US" sz="4400" i="0" cap="none" dirty="0">
                <a:solidFill>
                  <a:srgbClr val="FDB525"/>
                </a:solidFill>
                <a:latin typeface="Brandon Grotesque Bold" panose="020B0803020203060202" pitchFamily="34" charset="0"/>
              </a:rPr>
            </a:br>
            <a:r>
              <a:rPr lang="en-US" sz="4400" i="0" cap="none" dirty="0">
                <a:solidFill>
                  <a:srgbClr val="FDB525"/>
                </a:solidFill>
                <a:latin typeface="Brandon Grotesque Bold" panose="020B0803020203060202" pitchFamily="34" charset="0"/>
              </a:rPr>
              <a:t>&amp; CONTENT STRATEGY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9544A762-CB5F-4DD2-B290-B34A0E9469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frame">
            <a:avLst>
              <a:gd name="adj1" fmla="val 6316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069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2D63-6D45-4535-8FDA-5C0247C41087}"/>
              </a:ext>
            </a:extLst>
          </p:cNvPr>
          <p:cNvSpPr/>
          <p:nvPr/>
        </p:nvSpPr>
        <p:spPr>
          <a:xfrm>
            <a:off x="838201" y="1082590"/>
            <a:ext cx="6437242" cy="353007"/>
          </a:xfrm>
          <a:prstGeom prst="rect">
            <a:avLst/>
          </a:prstGeom>
          <a:solidFill>
            <a:srgbClr val="FD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9FFFE-9705-438D-89F3-0A038B3C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solidFill>
                  <a:srgbClr val="222222"/>
                </a:solidFill>
                <a:latin typeface="ITC Benguiat" pitchFamily="50" charset="0"/>
              </a:rPr>
              <a:t>competitor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D4252-EE00-4FC8-977D-DA5166840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5456"/>
            <a:ext cx="10515600" cy="4501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Prior to discussing content, understanding the competitive landscape allowed our team to analyze trends, best practices, and how we could best align our brand with a winning strategy.</a:t>
            </a:r>
          </a:p>
          <a:p>
            <a:pPr marL="0" indent="0">
              <a:buNone/>
            </a:pPr>
            <a:endParaRPr lang="en-US" dirty="0">
              <a:solidFill>
                <a:srgbClr val="222222"/>
              </a:solidFill>
              <a:latin typeface="Brandon Grotesque Bold" panose="020B0803020203060202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DB525"/>
                </a:solidFill>
                <a:latin typeface="Brandon Grotesque Bold" panose="020B0803020203060202" pitchFamily="34" charset="0"/>
              </a:rPr>
              <a:t>Project Briefing</a:t>
            </a:r>
          </a:p>
          <a:p>
            <a:r>
              <a:rPr lang="en-US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Analyzing paid social, influencer, and display advertising efforts from 3 main Happy Viking competitors (Ka’Chava, OWYN, Vega)</a:t>
            </a:r>
          </a:p>
          <a:p>
            <a:r>
              <a:rPr lang="en-US" dirty="0">
                <a:solidFill>
                  <a:srgbClr val="222222"/>
                </a:solidFill>
                <a:latin typeface="Brandon Grotesque Bold" panose="020B0803020203060202" pitchFamily="34" charset="0"/>
              </a:rPr>
              <a:t>Providing recommendations for HV in accordance with our branding pillars and potential content</a:t>
            </a:r>
          </a:p>
        </p:txBody>
      </p:sp>
    </p:spTree>
    <p:extLst>
      <p:ext uri="{BB962C8B-B14F-4D97-AF65-F5344CB8AC3E}">
        <p14:creationId xmlns:p14="http://schemas.microsoft.com/office/powerpoint/2010/main" val="1122460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ame 5">
            <a:extLst>
              <a:ext uri="{FF2B5EF4-FFF2-40B4-BE49-F238E27FC236}">
                <a16:creationId xmlns:a16="http://schemas.microsoft.com/office/drawing/2014/main" id="{80340143-9ACF-4591-B4AC-3BA37D48F7D6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frame">
            <a:avLst>
              <a:gd name="adj1" fmla="val 6316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8" name="Picture 4" descr="Peanut Butter Banana Smoothie | Ka&amp;#39;Chava">
            <a:extLst>
              <a:ext uri="{FF2B5EF4-FFF2-40B4-BE49-F238E27FC236}">
                <a16:creationId xmlns:a16="http://schemas.microsoft.com/office/drawing/2014/main" id="{B537525E-B19B-4CF3-8CB6-AD4A58993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7" y="2047875"/>
            <a:ext cx="2867025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798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DD2D63-6D45-4535-8FDA-5C0247C41087}"/>
              </a:ext>
            </a:extLst>
          </p:cNvPr>
          <p:cNvSpPr/>
          <p:nvPr/>
        </p:nvSpPr>
        <p:spPr>
          <a:xfrm>
            <a:off x="838201" y="782482"/>
            <a:ext cx="6158948" cy="353007"/>
          </a:xfrm>
          <a:prstGeom prst="rect">
            <a:avLst/>
          </a:prstGeom>
          <a:solidFill>
            <a:srgbClr val="FD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9FFFE-9705-438D-89F3-0A038B3C5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58948" cy="853653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222222"/>
                </a:solidFill>
                <a:latin typeface="ITC Benguiat" pitchFamily="50" charset="0"/>
              </a:rPr>
              <a:t>influencer strategy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B04784-DC01-4D58-85FE-FDE59E14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448" y="1918389"/>
            <a:ext cx="5981700" cy="4351338"/>
          </a:xfrm>
        </p:spPr>
        <p:txBody>
          <a:bodyPr/>
          <a:lstStyle/>
          <a:p>
            <a:r>
              <a:rPr lang="en-US" sz="2400" dirty="0">
                <a:latin typeface="Brandon Grotesque Regular" panose="020B0503020203060202" pitchFamily="34" charset="0"/>
              </a:rPr>
              <a:t>Guerilla marketing strategy</a:t>
            </a:r>
          </a:p>
          <a:p>
            <a:pPr lvl="1"/>
            <a:r>
              <a:rPr lang="en-US" sz="2000" dirty="0">
                <a:latin typeface="Brandon Grotesque Regular" panose="020B0503020203060202" pitchFamily="34" charset="0"/>
              </a:rPr>
              <a:t>All but 2-3 accounts (family, lifestyle, and recipe accounts) were under 5K followers</a:t>
            </a:r>
          </a:p>
          <a:p>
            <a:pPr lvl="1"/>
            <a:r>
              <a:rPr lang="en-US" sz="2000" dirty="0">
                <a:latin typeface="Brandon Grotesque Regular" panose="020B0503020203060202" pitchFamily="34" charset="0"/>
              </a:rPr>
              <a:t>Larger accounts ranged from 26K to 75K</a:t>
            </a:r>
          </a:p>
          <a:p>
            <a:r>
              <a:rPr lang="en-US" sz="2400" dirty="0">
                <a:latin typeface="Brandon Grotesque Regular" panose="020B0503020203060202" pitchFamily="34" charset="0"/>
              </a:rPr>
              <a:t>At least 2/3 of tags were recipe focused</a:t>
            </a:r>
          </a:p>
          <a:p>
            <a:r>
              <a:rPr lang="en-US" sz="2400" dirty="0">
                <a:latin typeface="Brandon Grotesque Regular" panose="020B0503020203060202" pitchFamily="34" charset="0"/>
              </a:rPr>
              <a:t>Photographer tags</a:t>
            </a:r>
          </a:p>
          <a:p>
            <a:pPr lvl="1"/>
            <a:r>
              <a:rPr lang="en-US" sz="2000" dirty="0">
                <a:latin typeface="Brandon Grotesque Regular" panose="020B0503020203060202" pitchFamily="34" charset="0"/>
              </a:rPr>
              <a:t>2+ posts from photography accounts using branded Ka’Chava bottle in scenic location</a:t>
            </a:r>
          </a:p>
          <a:p>
            <a:r>
              <a:rPr lang="en-US" sz="2400" dirty="0">
                <a:latin typeface="Brandon Grotesque Regular" panose="020B0503020203060202" pitchFamily="34" charset="0"/>
              </a:rPr>
              <a:t>One-off posts</a:t>
            </a:r>
          </a:p>
          <a:p>
            <a:r>
              <a:rPr lang="en-US" sz="2400" dirty="0">
                <a:latin typeface="Brandon Grotesque Regular" panose="020B0503020203060202" pitchFamily="34" charset="0"/>
              </a:rPr>
              <a:t>No promotional codes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6F6F654-B543-498E-8D78-38E77D0079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1" b="30242"/>
          <a:stretch/>
        </p:blipFill>
        <p:spPr>
          <a:xfrm>
            <a:off x="7892051" y="1918389"/>
            <a:ext cx="3165231" cy="388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59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ame 5">
            <a:extLst>
              <a:ext uri="{FF2B5EF4-FFF2-40B4-BE49-F238E27FC236}">
                <a16:creationId xmlns:a16="http://schemas.microsoft.com/office/drawing/2014/main" id="{80340143-9ACF-4591-B4AC-3BA37D48F7D6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frame">
            <a:avLst>
              <a:gd name="adj1" fmla="val 6316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3DF882-FC38-4108-8FAC-7A78E7DC1E54}"/>
              </a:ext>
            </a:extLst>
          </p:cNvPr>
          <p:cNvSpPr/>
          <p:nvPr/>
        </p:nvSpPr>
        <p:spPr>
          <a:xfrm>
            <a:off x="838201" y="1498102"/>
            <a:ext cx="6370982" cy="353007"/>
          </a:xfrm>
          <a:prstGeom prst="rect">
            <a:avLst/>
          </a:prstGeom>
          <a:solidFill>
            <a:srgbClr val="FD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37461B-9335-4AAB-B9A5-FF285617D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80745"/>
            <a:ext cx="6370983" cy="853653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222222"/>
                </a:solidFill>
                <a:latin typeface="ITC Benguiat" pitchFamily="50" charset="0"/>
              </a:rPr>
              <a:t>display ad strategy</a:t>
            </a:r>
          </a:p>
        </p:txBody>
      </p:sp>
      <p:pic>
        <p:nvPicPr>
          <p:cNvPr id="3080" name="Picture 8" descr="screenshot">
            <a:extLst>
              <a:ext uri="{FF2B5EF4-FFF2-40B4-BE49-F238E27FC236}">
                <a16:creationId xmlns:a16="http://schemas.microsoft.com/office/drawing/2014/main" id="{80945077-4ACD-4F52-930A-8052A1C13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625642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creenshot">
            <a:extLst>
              <a:ext uri="{FF2B5EF4-FFF2-40B4-BE49-F238E27FC236}">
                <a16:creationId xmlns:a16="http://schemas.microsoft.com/office/drawing/2014/main" id="{B5CEABAF-BE4F-4F11-AAD7-A5CE6B54D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625642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creenshot">
            <a:extLst>
              <a:ext uri="{FF2B5EF4-FFF2-40B4-BE49-F238E27FC236}">
                <a16:creationId xmlns:a16="http://schemas.microsoft.com/office/drawing/2014/main" id="{40E92DA0-97FD-4F0B-A83D-5FAD8CCCE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7" y="2625642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787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ame 5">
            <a:extLst>
              <a:ext uri="{FF2B5EF4-FFF2-40B4-BE49-F238E27FC236}">
                <a16:creationId xmlns:a16="http://schemas.microsoft.com/office/drawing/2014/main" id="{80340143-9ACF-4591-B4AC-3BA37D48F7D6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frame">
            <a:avLst>
              <a:gd name="adj1" fmla="val 6316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98" name="Picture 2" descr="Vega | #1 Plant-Based Protein Powder Brand">
            <a:extLst>
              <a:ext uri="{FF2B5EF4-FFF2-40B4-BE49-F238E27FC236}">
                <a16:creationId xmlns:a16="http://schemas.microsoft.com/office/drawing/2014/main" id="{B73768AA-CF37-448C-A1E7-CA19CCC68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2243137"/>
            <a:ext cx="453390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876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13712</TotalTime>
  <Words>1161</Words>
  <Application>Microsoft Office PowerPoint</Application>
  <PresentationFormat>Widescreen</PresentationFormat>
  <Paragraphs>168</Paragraphs>
  <Slides>36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Brandon Grotesque Black</vt:lpstr>
      <vt:lpstr>Brandon Grotesque Bold</vt:lpstr>
      <vt:lpstr>Brandon Grotesque Regular</vt:lpstr>
      <vt:lpstr>Calibri</vt:lpstr>
      <vt:lpstr>Calibri Light</vt:lpstr>
      <vt:lpstr>ITC Benguiat</vt:lpstr>
      <vt:lpstr>Office Theme</vt:lpstr>
      <vt:lpstr>DYLA Brands</vt:lpstr>
      <vt:lpstr>overview</vt:lpstr>
      <vt:lpstr>strengths and weaknesses</vt:lpstr>
      <vt:lpstr>part one   MARKET RESEARCH  &amp; CONTENT STRATEGY</vt:lpstr>
      <vt:lpstr>competitor analysis</vt:lpstr>
      <vt:lpstr>PowerPoint Presentation</vt:lpstr>
      <vt:lpstr>influencer strategy</vt:lpstr>
      <vt:lpstr>display ad strategy</vt:lpstr>
      <vt:lpstr>PowerPoint Presentation</vt:lpstr>
      <vt:lpstr>paid social strategy</vt:lpstr>
      <vt:lpstr>PowerPoint Presentation</vt:lpstr>
      <vt:lpstr>paid social strategy</vt:lpstr>
      <vt:lpstr>hv content strategy</vt:lpstr>
      <vt:lpstr>tik tok strategy overview</vt:lpstr>
      <vt:lpstr>content strategy </vt:lpstr>
      <vt:lpstr>trend/challenge ideation</vt:lpstr>
      <vt:lpstr>hv tik tok creation</vt:lpstr>
      <vt:lpstr>part two ART DIRECTION</vt:lpstr>
      <vt:lpstr>graphic cards</vt:lpstr>
      <vt:lpstr>graphic cards</vt:lpstr>
      <vt:lpstr>graphic cards</vt:lpstr>
      <vt:lpstr>by the numbers</vt:lpstr>
      <vt:lpstr>spotify playlists</vt:lpstr>
      <vt:lpstr>spotify playlists</vt:lpstr>
      <vt:lpstr>HV RADIO</vt:lpstr>
      <vt:lpstr>PowerPoint Presentation</vt:lpstr>
      <vt:lpstr>ALL SHE WROTE</vt:lpstr>
      <vt:lpstr>PowerPoint Presentation</vt:lpstr>
      <vt:lpstr>instagram highlights</vt:lpstr>
      <vt:lpstr>common themes and categories</vt:lpstr>
      <vt:lpstr>PowerPoint Presentation</vt:lpstr>
      <vt:lpstr>creative deliverables</vt:lpstr>
      <vt:lpstr>PowerPoint Presentation</vt:lpstr>
      <vt:lpstr>instagram highlights</vt:lpstr>
      <vt:lpstr>instagram highlights</vt:lpstr>
      <vt:lpstr>internship takeaways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Viking brand strategy presentation</dc:title>
  <dc:creator>Jeremiah A Adeola</dc:creator>
  <cp:lastModifiedBy>Jeremiah A Adeola</cp:lastModifiedBy>
  <cp:revision>58</cp:revision>
  <dcterms:created xsi:type="dcterms:W3CDTF">2021-05-28T17:13:14Z</dcterms:created>
  <dcterms:modified xsi:type="dcterms:W3CDTF">2021-08-26T19:47:05Z</dcterms:modified>
</cp:coreProperties>
</file>