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9" r:id="rId3"/>
    <p:sldId id="258" r:id="rId4"/>
    <p:sldId id="269" r:id="rId5"/>
    <p:sldId id="272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525"/>
    <a:srgbClr val="222222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129B-DC99-4548-9C24-A7801BD23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7091C-19B3-4555-81DB-DCE12596B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DABC4-8A8F-45F6-B2DF-E8EAC1EF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3768E-BEE4-4394-B575-41C57527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4B3D2-E754-4203-8B8E-406D513A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BD1A-4B0B-4455-94F9-E355C4C3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E85AD-0E0F-4FE9-9725-7FDD8C25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DB3A8-0D12-4245-B806-79F37899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C1E77-0AA7-4AF9-814E-7A15AA37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0C76E-7847-4009-B958-8F489A2D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3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6C323-5653-47A2-BCFF-24B5EA285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BB6EE-9CCF-49FD-A0BF-0EC9150D2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72A6A-1218-4ABE-88E0-B32CA7FF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50722-D499-4353-B6A2-9C1C956F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D04B-AB3A-42DF-9A57-FBE2D1D1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2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D329-0660-47F0-8BA7-E1E6A5AF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187BC-34AD-4365-9E18-D76B7060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C2689-08D1-4C74-9D50-2A448125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E952C-053A-4096-AF93-7EF367E9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81818-C48A-4E3C-94F4-9026D838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1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D720-9E23-47B1-94EA-A6A3EF89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73FEE-6585-43B8-965E-B244DF342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C6488-45DD-4833-A019-9675060D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03715-955F-4478-AD12-33467768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9DB4F-41F9-4343-ABDD-8CDCEE10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5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BD4-55A6-4921-A208-1DD94BFC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03BC-4252-4FA6-A920-76959C0A3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380DB-A99A-4859-9820-4260DFA5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C8DEB-A515-48F1-A043-67441C88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1AC35-62F5-41C2-8A39-7FBA21C3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DC46-AC52-4C54-9386-E6AF626D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9CA5-EC7B-41B4-82E4-8211A05A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06AEB-E53B-4EA5-AB4D-CFE650398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D8889-ADC8-4898-9D59-1D2781889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C4BA0-8C07-4922-994F-AE900711F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DB096-24E9-4E83-BAF1-99F013BB7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3A7F7-82FB-4852-995D-6DC1687C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698E9A-D6A1-4D73-AF4F-4266CF5E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7B2838-C5FB-4936-BC0B-98CA99C6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7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4729-595D-4E8C-A23D-D25089E2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CAE8-FE3B-45C8-938E-8750BCFA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E951F-DA79-4BEB-A718-A43B463A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EF913-010F-413E-860E-C6C23D83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0ED0B-276D-40A0-BD69-26CE91EF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74A3D-1897-4625-8398-2885F3E8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F835A-A211-44BD-B5D4-351AB63E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2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055A-FA29-42D5-A096-C513AFAE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EC42-22B7-4184-A8FC-D17B7CFE7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C8960-D128-4DF5-B861-134499327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AE6FF-C12F-4954-9C26-F1231521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8CC57-A2EA-4061-98CF-937154C9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07065-B179-4226-B2D0-22F4FCD6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4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3A87-3047-4A78-A3FA-9A61CA7B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0E92F5-CB0E-4ED3-A56A-E83A4E3B5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8FD33-DC2B-4BA9-A8F2-8C1C05A8B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BB9E0-DE63-4862-8EE0-B5515AB8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3ED0E-52EB-4EC8-945E-B6B8AACC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C133E-2246-48DA-AED8-369CD778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5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215ACB-E7D6-46E9-B432-84F4CD00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79807-8A30-41F9-86E4-DE20D00FC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0A24A-24FE-4E18-BD09-906B1078C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D1A7C-FFA1-4848-A71B-E73B8BC0F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1A3C-9E89-4FEA-AD85-9A9DE0D44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owyn.com/lp/the-cleanest-protein-shake/?utm_source=facebook.com&amp;utm_medium=paidsocial&amp;utm_campaign=mofu&amp;utm_content=email&amp;fbclid=IwAR0wk6xBzYSi58e1PNWHtkKCfGTMXRQXCz8mmFPs0MILVmOA1-lq3dhVT2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chava.com/collections/all?utm_source=%7B%7Bsite_source_name%7D%7D&amp;utm_medium=paidsocial&amp;utm_campaign=remarketing%7C%7B%7Bcampaign.name%7D%7D&amp;utm_content=%7B%7Bad.name%7D%7D%7C%7B%7Bplacement%7D%7D&amp;fbclid=IwAR1Rd49tu_3ufZyOKkdbSQGuRLOb5cjwFWqNbPDDaiu1ycHxJzvHHAPmRm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F50E-1CA0-4CE0-9E94-7C8C70C5C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3429000"/>
            <a:ext cx="6933112" cy="89120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5400" i="0" cap="none">
                <a:solidFill>
                  <a:srgbClr val="222222"/>
                </a:solidFill>
                <a:latin typeface="ITC Benguiat" pitchFamily="50" charset="0"/>
              </a:rPr>
              <a:t>happy</a:t>
            </a:r>
            <a:r>
              <a:rPr lang="en-US" sz="2000" i="0" cap="none">
                <a:solidFill>
                  <a:srgbClr val="222222"/>
                </a:solidFill>
                <a:latin typeface="ITC Benguiat" pitchFamily="50" charset="0"/>
              </a:rPr>
              <a:t> </a:t>
            </a:r>
            <a:r>
              <a:rPr lang="en-US" sz="5400" i="0" cap="none">
                <a:solidFill>
                  <a:srgbClr val="222222"/>
                </a:solidFill>
                <a:latin typeface="ITC Benguiat" pitchFamily="50" charset="0"/>
              </a:rPr>
              <a:t>viking</a:t>
            </a:r>
            <a:endParaRPr lang="en-US" sz="5400" i="0" cap="none" dirty="0">
              <a:solidFill>
                <a:srgbClr val="FDB525"/>
              </a:solidFill>
              <a:latin typeface="Brandon Grotesque Bold" panose="020B0803020203060202" pitchFamily="34" charset="0"/>
              <a:cs typeface="Biome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BE19A-51C2-4345-AF2C-BD40B9429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6" r="29606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3D01A23-D84C-4634-82D8-CFCDDFEDD9F6}"/>
              </a:ext>
            </a:extLst>
          </p:cNvPr>
          <p:cNvSpPr txBox="1">
            <a:spLocks/>
          </p:cNvSpPr>
          <p:nvPr/>
        </p:nvSpPr>
        <p:spPr>
          <a:xfrm>
            <a:off x="1104899" y="4099891"/>
            <a:ext cx="6933112" cy="11744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200" i="0" cap="none" dirty="0">
                <a:solidFill>
                  <a:srgbClr val="FDB525"/>
                </a:solidFill>
                <a:latin typeface="Brandon Grotesque Bold" panose="020B0803020203060202" pitchFamily="34" charset="0"/>
                <a:cs typeface="Biome" panose="020B0502040204020203" pitchFamily="34" charset="0"/>
              </a:rPr>
              <a:t>Competitor Analysis Presentation</a:t>
            </a:r>
            <a:br>
              <a:rPr lang="en-US" sz="2000" i="0" cap="none" dirty="0">
                <a:solidFill>
                  <a:srgbClr val="FDB525"/>
                </a:solidFill>
                <a:latin typeface="Brandon Grotesque Bold" panose="020B0803020203060202" pitchFamily="34" charset="0"/>
                <a:cs typeface="Biome" panose="020B0502040204020203" pitchFamily="34" charset="0"/>
              </a:rPr>
            </a:br>
            <a:endParaRPr lang="en-US" sz="2000" i="0" cap="none" dirty="0">
              <a:solidFill>
                <a:srgbClr val="FDB525"/>
              </a:solidFill>
              <a:latin typeface="Brandon Grotesque Bold" panose="020B0803020203060202" pitchFamily="34" charset="0"/>
              <a:cs typeface="Biome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200" i="0" cap="none" spc="250" dirty="0">
                <a:solidFill>
                  <a:srgbClr val="222222"/>
                </a:solidFill>
                <a:latin typeface="Brandon Grotesque Regular" panose="020B0503020203060202" pitchFamily="34" charset="0"/>
                <a:cs typeface="Biome" panose="020B0502040204020203" pitchFamily="34" charset="0"/>
              </a:rPr>
              <a:t>JEREMIAH ADEOLA</a:t>
            </a:r>
          </a:p>
        </p:txBody>
      </p:sp>
    </p:spTree>
    <p:extLst>
      <p:ext uri="{BB962C8B-B14F-4D97-AF65-F5344CB8AC3E}">
        <p14:creationId xmlns:p14="http://schemas.microsoft.com/office/powerpoint/2010/main" val="11872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80340143-9ACF-4591-B4AC-3BA37D48F7D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3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Vega | #1 Plant-Based Protein Powder Brand">
            <a:extLst>
              <a:ext uri="{FF2B5EF4-FFF2-40B4-BE49-F238E27FC236}">
                <a16:creationId xmlns:a16="http://schemas.microsoft.com/office/drawing/2014/main" id="{B73768AA-CF37-448C-A1E7-CA19CCC68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243137"/>
            <a:ext cx="45339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7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D2D63-6D45-4535-8FDA-5C0247C41087}"/>
              </a:ext>
            </a:extLst>
          </p:cNvPr>
          <p:cNvSpPr/>
          <p:nvPr/>
        </p:nvSpPr>
        <p:spPr>
          <a:xfrm>
            <a:off x="838201" y="782482"/>
            <a:ext cx="6158948" cy="353007"/>
          </a:xfrm>
          <a:prstGeom prst="rect">
            <a:avLst/>
          </a:prstGeom>
          <a:solidFill>
            <a:srgbClr val="FDB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9FFFE-9705-438D-89F3-0A038B3C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58948" cy="85365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222222"/>
                </a:solidFill>
                <a:latin typeface="ITC Benguiat" pitchFamily="50" charset="0"/>
              </a:rPr>
              <a:t>influencer strategy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04784-DC01-4D58-85FE-FDE59E14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48" y="1918389"/>
            <a:ext cx="5981700" cy="4351338"/>
          </a:xfrm>
        </p:spPr>
        <p:txBody>
          <a:bodyPr/>
          <a:lstStyle/>
          <a:p>
            <a:r>
              <a:rPr lang="en-US" sz="2400" dirty="0">
                <a:latin typeface="Brandon Grotesque Regular" panose="020B0503020203060202" pitchFamily="34" charset="0"/>
              </a:rPr>
              <a:t>Lifestyle influencers with few athletes (cycling and triathlon athletes)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60% of influencers featured smaller accounts of &lt;10K with larger influencers having 100K+</a:t>
            </a:r>
            <a:endParaRPr lang="en-US" sz="2000" dirty="0">
              <a:latin typeface="Brandon Grotesque Regular" panose="020B0503020203060202" pitchFamily="34" charset="0"/>
            </a:endParaRPr>
          </a:p>
          <a:p>
            <a:r>
              <a:rPr lang="en-US" sz="2400" dirty="0">
                <a:latin typeface="Brandon Grotesque Regular" panose="020B0503020203060202" pitchFamily="34" charset="0"/>
              </a:rPr>
              <a:t>Heavily focused on athletic performance</a:t>
            </a:r>
            <a:endParaRPr lang="en-US" sz="2000" dirty="0">
              <a:latin typeface="Brandon Grotesque Regular" panose="020B0503020203060202" pitchFamily="34" charset="0"/>
            </a:endParaRPr>
          </a:p>
          <a:p>
            <a:r>
              <a:rPr lang="en-US" sz="2400" dirty="0">
                <a:latin typeface="Brandon Grotesque Regular" panose="020B0503020203060202" pitchFamily="34" charset="0"/>
              </a:rPr>
              <a:t>One-off posts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No promotional codes</a:t>
            </a: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E5CDD33-7D7D-495E-A953-8048BE91A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b="15943"/>
          <a:stretch/>
        </p:blipFill>
        <p:spPr>
          <a:xfrm>
            <a:off x="8011321" y="1215602"/>
            <a:ext cx="3165231" cy="517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7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D2D63-6D45-4535-8FDA-5C0247C41087}"/>
              </a:ext>
            </a:extLst>
          </p:cNvPr>
          <p:cNvSpPr/>
          <p:nvPr/>
        </p:nvSpPr>
        <p:spPr>
          <a:xfrm>
            <a:off x="838201" y="782482"/>
            <a:ext cx="6370982" cy="353007"/>
          </a:xfrm>
          <a:prstGeom prst="rect">
            <a:avLst/>
          </a:prstGeom>
          <a:solidFill>
            <a:srgbClr val="FDB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9FFFE-9705-438D-89F3-0A038B3C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370983" cy="85365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222222"/>
                </a:solidFill>
                <a:latin typeface="ITC Benguiat" pitchFamily="50" charset="0"/>
              </a:rPr>
              <a:t>paid social strategy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04784-DC01-4D58-85FE-FDE59E14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48" y="1552845"/>
            <a:ext cx="6193734" cy="4940029"/>
          </a:xfrm>
        </p:spPr>
        <p:txBody>
          <a:bodyPr/>
          <a:lstStyle/>
          <a:p>
            <a:r>
              <a:rPr lang="en-US" sz="2400" dirty="0">
                <a:latin typeface="Brandon Grotesque Regular" panose="020B0503020203060202" pitchFamily="34" charset="0"/>
              </a:rPr>
              <a:t>About 70/30 split between static/video content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“Fuel/Feel like the best”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Static creative often just generic product shots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Newer video content only featured on Facebook and Instagram instead of Audience Network and Messenger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Linked directly to product page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Older ad copy and creatives featured user reviews and testimonials</a:t>
            </a:r>
            <a:endParaRPr lang="en-US" sz="1600" dirty="0">
              <a:latin typeface="Brandon Grotesque Regular" panose="020B0503020203060202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A1E5F-1C7B-4005-BD20-45A020189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38" t="36118" r="40435" b="6840"/>
          <a:stretch/>
        </p:blipFill>
        <p:spPr>
          <a:xfrm>
            <a:off x="8000999" y="1135489"/>
            <a:ext cx="3352800" cy="529010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15105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80340143-9ACF-4591-B4AC-3BA37D48F7D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3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screenshot">
            <a:extLst>
              <a:ext uri="{FF2B5EF4-FFF2-40B4-BE49-F238E27FC236}">
                <a16:creationId xmlns:a16="http://schemas.microsoft.com/office/drawing/2014/main" id="{8E52151B-835F-48BE-A012-476A92CA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55" y="2953995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reenshot">
            <a:extLst>
              <a:ext uri="{FF2B5EF4-FFF2-40B4-BE49-F238E27FC236}">
                <a16:creationId xmlns:a16="http://schemas.microsoft.com/office/drawing/2014/main" id="{C5AE0CDC-17CB-47D6-BC87-0997D1B7D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953995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creenshot">
            <a:extLst>
              <a:ext uri="{FF2B5EF4-FFF2-40B4-BE49-F238E27FC236}">
                <a16:creationId xmlns:a16="http://schemas.microsoft.com/office/drawing/2014/main" id="{43059D1B-7FBC-4314-94DD-56B6AE84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45" y="2990438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3DF882-FC38-4108-8FAC-7A78E7DC1E54}"/>
              </a:ext>
            </a:extLst>
          </p:cNvPr>
          <p:cNvSpPr/>
          <p:nvPr/>
        </p:nvSpPr>
        <p:spPr>
          <a:xfrm>
            <a:off x="838201" y="1498102"/>
            <a:ext cx="6370982" cy="353007"/>
          </a:xfrm>
          <a:prstGeom prst="rect">
            <a:avLst/>
          </a:prstGeom>
          <a:solidFill>
            <a:srgbClr val="FDB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37461B-9335-4AAB-B9A5-FF285617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80745"/>
            <a:ext cx="6370983" cy="85365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222222"/>
                </a:solidFill>
                <a:latin typeface="ITC Benguiat" pitchFamily="50" charset="0"/>
              </a:rPr>
              <a:t>display ad strategy</a:t>
            </a:r>
          </a:p>
        </p:txBody>
      </p:sp>
    </p:spTree>
    <p:extLst>
      <p:ext uri="{BB962C8B-B14F-4D97-AF65-F5344CB8AC3E}">
        <p14:creationId xmlns:p14="http://schemas.microsoft.com/office/powerpoint/2010/main" val="344521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80340143-9ACF-4591-B4AC-3BA37D48F7D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3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Simply Gluten-Free OWYN Recommend">
            <a:extLst>
              <a:ext uri="{FF2B5EF4-FFF2-40B4-BE49-F238E27FC236}">
                <a16:creationId xmlns:a16="http://schemas.microsoft.com/office/drawing/2014/main" id="{44E5DAD6-E406-46F0-9D3B-3E6EE24C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28587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8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D2D63-6D45-4535-8FDA-5C0247C41087}"/>
              </a:ext>
            </a:extLst>
          </p:cNvPr>
          <p:cNvSpPr/>
          <p:nvPr/>
        </p:nvSpPr>
        <p:spPr>
          <a:xfrm>
            <a:off x="838201" y="782482"/>
            <a:ext cx="6158948" cy="353007"/>
          </a:xfrm>
          <a:prstGeom prst="rect">
            <a:avLst/>
          </a:prstGeom>
          <a:solidFill>
            <a:srgbClr val="FDB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9FFFE-9705-438D-89F3-0A038B3C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58948" cy="85365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222222"/>
                </a:solidFill>
                <a:latin typeface="ITC Benguiat" pitchFamily="50" charset="0"/>
              </a:rPr>
              <a:t>influencer strategy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04784-DC01-4D58-85FE-FDE59E14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48" y="1918389"/>
            <a:ext cx="5080552" cy="4351338"/>
          </a:xfrm>
        </p:spPr>
        <p:txBody>
          <a:bodyPr/>
          <a:lstStyle/>
          <a:p>
            <a:r>
              <a:rPr lang="en-US" sz="2400" dirty="0">
                <a:latin typeface="Brandon Grotesque Regular" panose="020B0503020203060202" pitchFamily="34" charset="0"/>
              </a:rPr>
              <a:t>Predominantly fitness lifestyle influencers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60/40 split between female/male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Occasionally advertised from workout recovery perspective with fitness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Lean towards larger audiences ~30K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One-off posts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Feature account specific discount codes to promote their partnership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20% off discount with code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OWYN Fans….</a:t>
            </a:r>
          </a:p>
        </p:txBody>
      </p:sp>
      <p:pic>
        <p:nvPicPr>
          <p:cNvPr id="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3DBF4DD-D23A-4D26-9E26-27CF0D8B85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1" b="25141"/>
          <a:stretch/>
        </p:blipFill>
        <p:spPr>
          <a:xfrm>
            <a:off x="7526598" y="1252026"/>
            <a:ext cx="3649954" cy="50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9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D2D63-6D45-4535-8FDA-5C0247C41087}"/>
              </a:ext>
            </a:extLst>
          </p:cNvPr>
          <p:cNvSpPr/>
          <p:nvPr/>
        </p:nvSpPr>
        <p:spPr>
          <a:xfrm>
            <a:off x="838201" y="782482"/>
            <a:ext cx="6370982" cy="353007"/>
          </a:xfrm>
          <a:prstGeom prst="rect">
            <a:avLst/>
          </a:prstGeom>
          <a:solidFill>
            <a:srgbClr val="FDB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9FFFE-9705-438D-89F3-0A038B3C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370983" cy="85365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222222"/>
                </a:solidFill>
                <a:latin typeface="ITC Benguiat" pitchFamily="50" charset="0"/>
              </a:rPr>
              <a:t>paid social strategy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04784-DC01-4D58-85FE-FDE59E14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48" y="1552845"/>
            <a:ext cx="10161104" cy="49400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Brandon Grotesque Regular" panose="020B0503020203060202" pitchFamily="34" charset="0"/>
              </a:rPr>
              <a:t>*Ad research affected by age restrictions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Older campaigns utilized Facebook, Instagram, Audience Network, and Messenger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Newer ads only target Facebook and Instagram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Potentially higher CPC or CPR for Audience Network and Messenger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Healthy mix of both static (about 60%) and video (~40%) creative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Older video leaned into featured UGC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Directly named or assessed against non-plant-based nutrition solutions (Ensure)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Offers were previously linked to a </a:t>
            </a:r>
            <a:r>
              <a:rPr lang="en-US" sz="2400" dirty="0">
                <a:latin typeface="Brandon Grotesque Regular" panose="020B0503020203060202" pitchFamily="34" charset="0"/>
                <a:hlinkClick r:id="rId2"/>
              </a:rPr>
              <a:t>landing page</a:t>
            </a:r>
            <a:r>
              <a:rPr lang="en-US" sz="2400" dirty="0">
                <a:latin typeface="Brandon Grotesque Regular" panose="020B0503020203060202" pitchFamily="34" charset="0"/>
              </a:rPr>
              <a:t> with an offer (20% off)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Currently directed straight to product page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Copy focuses on issues (stomachache, lumpy shakes, cheat meal and hunger cravings) as “not needed” and OWYN as a solution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Most of ad copy is geared towards building trust from its natural ingredients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Stresses free shipping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Potential solution to high add to cart abandonment</a:t>
            </a:r>
          </a:p>
        </p:txBody>
      </p:sp>
    </p:spTree>
    <p:extLst>
      <p:ext uri="{BB962C8B-B14F-4D97-AF65-F5344CB8AC3E}">
        <p14:creationId xmlns:p14="http://schemas.microsoft.com/office/powerpoint/2010/main" val="296606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80340143-9ACF-4591-B4AC-3BA37D48F7D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3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Peanut Butter Banana Smoothie | Ka&amp;#39;Chava">
            <a:extLst>
              <a:ext uri="{FF2B5EF4-FFF2-40B4-BE49-F238E27FC236}">
                <a16:creationId xmlns:a16="http://schemas.microsoft.com/office/drawing/2014/main" id="{B537525E-B19B-4CF3-8CB6-AD4A5899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2047875"/>
            <a:ext cx="286702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9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D2D63-6D45-4535-8FDA-5C0247C41087}"/>
              </a:ext>
            </a:extLst>
          </p:cNvPr>
          <p:cNvSpPr/>
          <p:nvPr/>
        </p:nvSpPr>
        <p:spPr>
          <a:xfrm>
            <a:off x="838201" y="782482"/>
            <a:ext cx="6158948" cy="353007"/>
          </a:xfrm>
          <a:prstGeom prst="rect">
            <a:avLst/>
          </a:prstGeom>
          <a:solidFill>
            <a:srgbClr val="FDB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9FFFE-9705-438D-89F3-0A038B3C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58948" cy="85365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222222"/>
                </a:solidFill>
                <a:latin typeface="ITC Benguiat" pitchFamily="50" charset="0"/>
              </a:rPr>
              <a:t>influencer strategy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04784-DC01-4D58-85FE-FDE59E14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48" y="1918389"/>
            <a:ext cx="5981700" cy="4351338"/>
          </a:xfrm>
        </p:spPr>
        <p:txBody>
          <a:bodyPr/>
          <a:lstStyle/>
          <a:p>
            <a:r>
              <a:rPr lang="en-US" sz="2400" dirty="0">
                <a:latin typeface="Brandon Grotesque Regular" panose="020B0503020203060202" pitchFamily="34" charset="0"/>
              </a:rPr>
              <a:t>Guerilla marketing strategy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All but 2-3 accounts (family, lifestyle, and recipe accounts) were under 5K followers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Larger accounts ranged from 26K to 75K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At least 2/3 of tags were recipe focused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Photographer tags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2+ posts from photography accounts using branded </a:t>
            </a:r>
            <a:r>
              <a:rPr lang="en-US" sz="2000" dirty="0" err="1">
                <a:latin typeface="Brandon Grotesque Regular" panose="020B0503020203060202" pitchFamily="34" charset="0"/>
              </a:rPr>
              <a:t>Ka’Chava</a:t>
            </a:r>
            <a:r>
              <a:rPr lang="en-US" sz="2000" dirty="0">
                <a:latin typeface="Brandon Grotesque Regular" panose="020B0503020203060202" pitchFamily="34" charset="0"/>
              </a:rPr>
              <a:t> bottle in scenic location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One-off posts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No promotional codes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6F6F654-B543-498E-8D78-38E77D007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1" b="30242"/>
          <a:stretch/>
        </p:blipFill>
        <p:spPr>
          <a:xfrm>
            <a:off x="7892051" y="1918389"/>
            <a:ext cx="3165231" cy="38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D2D63-6D45-4535-8FDA-5C0247C41087}"/>
              </a:ext>
            </a:extLst>
          </p:cNvPr>
          <p:cNvSpPr/>
          <p:nvPr/>
        </p:nvSpPr>
        <p:spPr>
          <a:xfrm>
            <a:off x="838201" y="782482"/>
            <a:ext cx="6370982" cy="353007"/>
          </a:xfrm>
          <a:prstGeom prst="rect">
            <a:avLst/>
          </a:prstGeom>
          <a:solidFill>
            <a:srgbClr val="FDB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9FFFE-9705-438D-89F3-0A038B3C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370983" cy="85365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222222"/>
                </a:solidFill>
                <a:latin typeface="ITC Benguiat" pitchFamily="50" charset="0"/>
              </a:rPr>
              <a:t>paid social strategy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04784-DC01-4D58-85FE-FDE59E14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48" y="1552845"/>
            <a:ext cx="10161104" cy="4940029"/>
          </a:xfrm>
        </p:spPr>
        <p:txBody>
          <a:bodyPr/>
          <a:lstStyle/>
          <a:p>
            <a:r>
              <a:rPr lang="en-US" sz="2400" dirty="0">
                <a:latin typeface="Brandon Grotesque Regular" panose="020B0503020203060202" pitchFamily="34" charset="0"/>
              </a:rPr>
              <a:t>At least 80% of content focused on video creative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“Healthiest all-in-one meal shake”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“Made for health conscious people on-the-go”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Use of the branded bottle in nature scenes for creative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Started of with same video creative, some ads feature UGC reviews afterwards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Offers were previously linked to a </a:t>
            </a:r>
            <a:r>
              <a:rPr lang="en-US" sz="2400" dirty="0">
                <a:latin typeface="Brandon Grotesque Regular" panose="020B0503020203060202" pitchFamily="34" charset="0"/>
                <a:hlinkClick r:id="rId2"/>
              </a:rPr>
              <a:t>landing page</a:t>
            </a:r>
            <a:r>
              <a:rPr lang="en-US" sz="2400" dirty="0">
                <a:latin typeface="Brandon Grotesque Regular" panose="020B0503020203060202" pitchFamily="34" charset="0"/>
              </a:rPr>
              <a:t> with combo pack offer (15% off)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Copy emphasizes “meal replacement” and “feeling your best” through natural ingredients that are included</a:t>
            </a:r>
          </a:p>
          <a:p>
            <a:pPr lvl="1"/>
            <a:r>
              <a:rPr lang="en-US" sz="2000" dirty="0">
                <a:latin typeface="Brandon Grotesque Regular" panose="020B0503020203060202" pitchFamily="34" charset="0"/>
              </a:rPr>
              <a:t>“Meet the World’s Healthiest All-In-One Meal Shake”</a:t>
            </a:r>
          </a:p>
          <a:p>
            <a:r>
              <a:rPr lang="en-US" sz="2400" dirty="0">
                <a:latin typeface="Brandon Grotesque Regular" panose="020B0503020203060202" pitchFamily="34" charset="0"/>
              </a:rPr>
              <a:t>B-roll focused on outdoors/adventurous aesthetic</a:t>
            </a:r>
          </a:p>
          <a:p>
            <a:pPr lvl="1"/>
            <a:r>
              <a:rPr lang="en-US" sz="1600" dirty="0">
                <a:latin typeface="Brandon Grotesque Regular" panose="020B0503020203060202" pitchFamily="34" charset="0"/>
              </a:rPr>
              <a:t>Hiking, surfing, exploring nature</a:t>
            </a:r>
          </a:p>
        </p:txBody>
      </p:sp>
    </p:spTree>
    <p:extLst>
      <p:ext uri="{BB962C8B-B14F-4D97-AF65-F5344CB8AC3E}">
        <p14:creationId xmlns:p14="http://schemas.microsoft.com/office/powerpoint/2010/main" val="159378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80340143-9ACF-4591-B4AC-3BA37D48F7D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3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EFD37-FDE8-40D6-8490-2953CD563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4" t="28202" r="22174" b="6646"/>
          <a:stretch/>
        </p:blipFill>
        <p:spPr>
          <a:xfrm>
            <a:off x="1658685" y="553278"/>
            <a:ext cx="8874630" cy="57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8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80340143-9ACF-4591-B4AC-3BA37D48F7D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3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DF882-FC38-4108-8FAC-7A78E7DC1E54}"/>
              </a:ext>
            </a:extLst>
          </p:cNvPr>
          <p:cNvSpPr/>
          <p:nvPr/>
        </p:nvSpPr>
        <p:spPr>
          <a:xfrm>
            <a:off x="838201" y="1498102"/>
            <a:ext cx="6370982" cy="353007"/>
          </a:xfrm>
          <a:prstGeom prst="rect">
            <a:avLst/>
          </a:prstGeom>
          <a:solidFill>
            <a:srgbClr val="FDB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37461B-9335-4AAB-B9A5-FF285617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80745"/>
            <a:ext cx="6370983" cy="85365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222222"/>
                </a:solidFill>
                <a:latin typeface="ITC Benguiat" pitchFamily="50" charset="0"/>
              </a:rPr>
              <a:t>display ad strategy</a:t>
            </a:r>
          </a:p>
        </p:txBody>
      </p:sp>
      <p:pic>
        <p:nvPicPr>
          <p:cNvPr id="3080" name="Picture 8" descr="screenshot">
            <a:extLst>
              <a:ext uri="{FF2B5EF4-FFF2-40B4-BE49-F238E27FC236}">
                <a16:creationId xmlns:a16="http://schemas.microsoft.com/office/drawing/2014/main" id="{80945077-4ACD-4F52-930A-8052A1C1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625642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creenshot">
            <a:extLst>
              <a:ext uri="{FF2B5EF4-FFF2-40B4-BE49-F238E27FC236}">
                <a16:creationId xmlns:a16="http://schemas.microsoft.com/office/drawing/2014/main" id="{B5CEABAF-BE4F-4F11-AAD7-A5CE6B54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25642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reenshot">
            <a:extLst>
              <a:ext uri="{FF2B5EF4-FFF2-40B4-BE49-F238E27FC236}">
                <a16:creationId xmlns:a16="http://schemas.microsoft.com/office/drawing/2014/main" id="{40E92DA0-97FD-4F0B-A83D-5FAD8CCC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7" y="2625642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87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462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Brandon Grotesque Bold</vt:lpstr>
      <vt:lpstr>Brandon Grotesque Regular</vt:lpstr>
      <vt:lpstr>Calibri</vt:lpstr>
      <vt:lpstr>Calibri Light</vt:lpstr>
      <vt:lpstr>ITC Benguiat</vt:lpstr>
      <vt:lpstr>Office Theme</vt:lpstr>
      <vt:lpstr>happy viking</vt:lpstr>
      <vt:lpstr>PowerPoint Presentation</vt:lpstr>
      <vt:lpstr>influencer strategy</vt:lpstr>
      <vt:lpstr>paid social strategy</vt:lpstr>
      <vt:lpstr>PowerPoint Presentation</vt:lpstr>
      <vt:lpstr>influencer strategy</vt:lpstr>
      <vt:lpstr>paid social strategy</vt:lpstr>
      <vt:lpstr>PowerPoint Presentation</vt:lpstr>
      <vt:lpstr>display ad strategy</vt:lpstr>
      <vt:lpstr>PowerPoint Presentation</vt:lpstr>
      <vt:lpstr>influencer strategy</vt:lpstr>
      <vt:lpstr>paid social strategy</vt:lpstr>
      <vt:lpstr>display ad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Viking brand strategy presentation</dc:title>
  <dc:creator>Jeremiah A Adeola</dc:creator>
  <cp:lastModifiedBy>Jeremiah A Adeola</cp:lastModifiedBy>
  <cp:revision>50</cp:revision>
  <dcterms:created xsi:type="dcterms:W3CDTF">2021-05-28T17:13:14Z</dcterms:created>
  <dcterms:modified xsi:type="dcterms:W3CDTF">2021-07-15T14:50:19Z</dcterms:modified>
</cp:coreProperties>
</file>